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65" r:id="rId3"/>
    <p:sldId id="423" r:id="rId4"/>
    <p:sldId id="274" r:id="rId5"/>
    <p:sldId id="308" r:id="rId6"/>
    <p:sldId id="275" r:id="rId7"/>
    <p:sldId id="401" r:id="rId8"/>
    <p:sldId id="299" r:id="rId9"/>
    <p:sldId id="309" r:id="rId10"/>
    <p:sldId id="327" r:id="rId11"/>
    <p:sldId id="375" r:id="rId12"/>
    <p:sldId id="329" r:id="rId13"/>
    <p:sldId id="380" r:id="rId14"/>
    <p:sldId id="399" r:id="rId15"/>
    <p:sldId id="409" r:id="rId16"/>
    <p:sldId id="421" r:id="rId17"/>
    <p:sldId id="422" r:id="rId18"/>
    <p:sldId id="402" r:id="rId19"/>
    <p:sldId id="411" r:id="rId20"/>
    <p:sldId id="408" r:id="rId21"/>
    <p:sldId id="382" r:id="rId22"/>
    <p:sldId id="383" r:id="rId23"/>
    <p:sldId id="412" r:id="rId24"/>
    <p:sldId id="385" r:id="rId25"/>
    <p:sldId id="386" r:id="rId26"/>
    <p:sldId id="410" r:id="rId27"/>
    <p:sldId id="413" r:id="rId28"/>
    <p:sldId id="362" r:id="rId29"/>
    <p:sldId id="345" r:id="rId30"/>
    <p:sldId id="366" r:id="rId31"/>
    <p:sldId id="416" r:id="rId32"/>
    <p:sldId id="417" r:id="rId33"/>
    <p:sldId id="388" r:id="rId34"/>
    <p:sldId id="419" r:id="rId35"/>
    <p:sldId id="406" r:id="rId36"/>
    <p:sldId id="389" r:id="rId37"/>
    <p:sldId id="405" r:id="rId38"/>
    <p:sldId id="407" r:id="rId39"/>
    <p:sldId id="346" r:id="rId40"/>
    <p:sldId id="392" r:id="rId41"/>
  </p:sldIdLst>
  <p:sldSz cx="12192000" cy="6858000"/>
  <p:notesSz cx="9144000" cy="6858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F66881F6-D719-314A-B3B0-49E32D39D610}">
          <p14:sldIdLst>
            <p14:sldId id="256"/>
            <p14:sldId id="265"/>
            <p14:sldId id="423"/>
            <p14:sldId id="274"/>
            <p14:sldId id="308"/>
            <p14:sldId id="275"/>
            <p14:sldId id="401"/>
            <p14:sldId id="299"/>
            <p14:sldId id="309"/>
            <p14:sldId id="327"/>
            <p14:sldId id="375"/>
            <p14:sldId id="329"/>
            <p14:sldId id="380"/>
            <p14:sldId id="399"/>
            <p14:sldId id="409"/>
            <p14:sldId id="421"/>
          </p14:sldIdLst>
        </p14:section>
        <p14:section name="Sezione senza titolo" id="{63A16EB7-BBEF-2C46-8423-AFE75D7DB125}">
          <p14:sldIdLst>
            <p14:sldId id="422"/>
            <p14:sldId id="402"/>
            <p14:sldId id="411"/>
            <p14:sldId id="408"/>
          </p14:sldIdLst>
        </p14:section>
        <p14:section name="Sezione senza titolo" id="{575555C6-29AA-A241-AD81-E317E003BA37}">
          <p14:sldIdLst>
            <p14:sldId id="382"/>
            <p14:sldId id="383"/>
            <p14:sldId id="412"/>
            <p14:sldId id="385"/>
            <p14:sldId id="386"/>
            <p14:sldId id="410"/>
            <p14:sldId id="413"/>
            <p14:sldId id="362"/>
            <p14:sldId id="345"/>
            <p14:sldId id="366"/>
            <p14:sldId id="416"/>
            <p14:sldId id="417"/>
            <p14:sldId id="388"/>
            <p14:sldId id="419"/>
            <p14:sldId id="406"/>
            <p14:sldId id="389"/>
            <p14:sldId id="405"/>
            <p14:sldId id="407"/>
            <p14:sldId id="346"/>
            <p14:sldId id="3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tente di Microsoft Office" initials="Office" lastIdx="1" clrIdx="0">
    <p:extLst/>
  </p:cmAuthor>
  <p:cmAuthor id="2" name="Utente di Microsoft Office" initials="Office [2]" lastIdx="1" clrIdx="1">
    <p:extLst/>
  </p:cmAuthor>
  <p:cmAuthor id="3" name="Utente di Microsoft Office" initials="Office [3]" lastIdx="1" clrIdx="2">
    <p:extLst/>
  </p:cmAuthor>
  <p:cmAuthor id="4" name="Utente di Microsoft Office" initials="Office [4]" lastIdx="1" clrIdx="3">
    <p:extLst/>
  </p:cmAuthor>
  <p:cmAuthor id="5" name="Utente di Microsoft Office" initials="Office [5]" lastIdx="0" clrIdx="4">
    <p:extLst/>
  </p:cmAuthor>
  <p:cmAuthor id="6" name="Utente di Microsoft Office" initials="Office [6]" lastIdx="0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D6FF"/>
    <a:srgbClr val="7AF0E4"/>
    <a:srgbClr val="222FC1"/>
    <a:srgbClr val="8FACF1"/>
    <a:srgbClr val="8ABCF4"/>
    <a:srgbClr val="ADCFFD"/>
    <a:srgbClr val="9DBBFF"/>
    <a:srgbClr val="9DD0F4"/>
    <a:srgbClr val="63E3F3"/>
    <a:srgbClr val="3183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464"/>
    <p:restoredTop sz="94375"/>
  </p:normalViewPr>
  <p:slideViewPr>
    <p:cSldViewPr snapToGrid="0" snapToObjects="1">
      <p:cViewPr>
        <p:scale>
          <a:sx n="70" d="100"/>
          <a:sy n="70" d="100"/>
        </p:scale>
        <p:origin x="16" y="3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commentAuthors" Target="commentAuthors.xml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F15CE-C2BB-094D-B42C-216DF075F5E3}" type="datetimeFigureOut">
              <a:rPr lang="it-IT" smtClean="0"/>
              <a:t>06/09/19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1CB62-5E87-8746-8CF9-B209FD4768A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2418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363CCC-BF12-1641-9307-F213AEDF2722}" type="datetimeFigureOut">
              <a:rPr lang="it-IT" smtClean="0"/>
              <a:t>06/09/19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31C3C-11F0-C64A-8DB2-28962B9DEE0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3970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31C3C-11F0-C64A-8DB2-28962B9DEE02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2665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2DF22-3CD3-4664-8945-DBAD2B4ABCF8}" type="slidenum">
              <a:rPr lang="it-IT" smtClean="0"/>
              <a:t>32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75943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2DF22-3CD3-4664-8945-DBAD2B4ABCF8}" type="slidenum">
              <a:rPr lang="it-IT" smtClean="0"/>
              <a:t>33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51279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2DF22-3CD3-4664-8945-DBAD2B4ABCF8}" type="slidenum">
              <a:rPr lang="it-IT" smtClean="0"/>
              <a:t>36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89214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31C3C-11F0-C64A-8DB2-28962B9DEE02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5984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2DF22-3CD3-4664-8945-DBAD2B4ABCF8}" type="slidenum">
              <a:rPr lang="it-IT" smtClean="0"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42078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2DF22-3CD3-4664-8945-DBAD2B4ABCF8}" type="slidenum">
              <a:rPr lang="it-IT" smtClean="0"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5142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2DF22-3CD3-4664-8945-DBAD2B4ABCF8}" type="slidenum">
              <a:rPr lang="it-IT" smtClean="0"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9855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31C3C-11F0-C64A-8DB2-28962B9DEE02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8777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2DF22-3CD3-4664-8945-DBAD2B4ABCF8}" type="slidenum">
              <a:rPr lang="it-IT" smtClean="0"/>
              <a:t>28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0687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31C3C-11F0-C64A-8DB2-28962B9DEE02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8205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2DF22-3CD3-4664-8945-DBAD2B4ABCF8}" type="slidenum">
              <a:rPr lang="it-IT" smtClean="0"/>
              <a:t>30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4849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138EB-848A-F14A-823A-53848B6E6999}" type="datetime1">
              <a:rPr lang="it-IT" smtClean="0"/>
              <a:t>06/09/19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3836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ADFBD-9BA3-9344-B3E8-520076D98826}" type="datetime1">
              <a:rPr lang="it-IT" smtClean="0"/>
              <a:t>06/09/19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376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FCA81-839C-0543-9572-898ADBA8B952}" type="datetime1">
              <a:rPr lang="it-IT" smtClean="0"/>
              <a:t>06/09/19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870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36C04-5F1F-4F48-8002-58A9EF3BB0DF}" type="datetime1">
              <a:rPr lang="it-IT" smtClean="0"/>
              <a:t>06/09/19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7180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0194C-D73C-8A47-B301-F044B4B1C34C}" type="datetime1">
              <a:rPr lang="it-IT" smtClean="0"/>
              <a:t>06/09/19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1140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8197D-75DD-974A-ADAB-8E07501FEC4C}" type="datetime1">
              <a:rPr lang="it-IT" smtClean="0"/>
              <a:t>06/09/19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8967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5D1FD-3D92-A241-9AA7-0E0216D69951}" type="datetime1">
              <a:rPr lang="it-IT" smtClean="0"/>
              <a:t>06/09/19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7450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3A69-A824-8841-8ABB-EA0FA4DBF149}" type="datetime1">
              <a:rPr lang="it-IT" smtClean="0"/>
              <a:t>06/09/19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0278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401CE-0620-9943-A88D-54C68065FA88}" type="datetime1">
              <a:rPr lang="it-IT" smtClean="0"/>
              <a:t>06/09/19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7905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4EC6-964F-7442-A7E9-04E10EEDF010}" type="datetime1">
              <a:rPr lang="it-IT" smtClean="0"/>
              <a:t>06/09/19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198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7296C-670D-944D-A70A-8449893A0AFD}" type="datetime1">
              <a:rPr lang="it-IT" smtClean="0"/>
              <a:t>06/09/19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4066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FA543-0ED4-B445-985B-B05F2FD97E47}" type="datetime1">
              <a:rPr lang="it-IT" smtClean="0"/>
              <a:t>06/09/19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53DCB-83A3-2E41-82AE-612AE796E79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538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pn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zionecattolica.it/ho-un-popolo-numeroso-in-questa-citta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hyperlink" Target="https://us14.campaign-archive.com/?e=&amp;amp;u=0de12dc690e34574c1a22775b&amp;amp;id=f6571fead1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mailchi.mp/f018123cdc16/newsletter-adulti-ac-ottobre-757147?e=306f76f2da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2.tiff"/><Relationship Id="rId5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hyperlink" Target="http://ora-et-labora.net/bibbia/marco.html#capind_vangelo_secondo_marco_12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hyperlink" Target="http://ora-et-labora.net/bibbia/marco.html#capind_vangelo_secondo_marco_12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476983" y="4041262"/>
            <a:ext cx="6419134" cy="875723"/>
          </a:xfrm>
        </p:spPr>
        <p:txBody>
          <a:bodyPr>
            <a:normAutofit/>
          </a:bodyPr>
          <a:lstStyle/>
          <a:p>
            <a:r>
              <a:rPr lang="it-IT" sz="4000" dirty="0" smtClean="0"/>
              <a:t>GIORNATE RESPONSABILI </a:t>
            </a:r>
            <a:endParaRPr lang="it-IT" sz="4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921299" y="4965408"/>
            <a:ext cx="6974818" cy="1655762"/>
          </a:xfrm>
        </p:spPr>
        <p:txBody>
          <a:bodyPr>
            <a:normAutofit lnSpcReduction="10000"/>
          </a:bodyPr>
          <a:lstStyle/>
          <a:p>
            <a:r>
              <a:rPr lang="it-IT" dirty="0"/>
              <a:t>7</a:t>
            </a:r>
            <a:r>
              <a:rPr lang="it-IT" dirty="0" smtClean="0"/>
              <a:t> settembre  a Milano </a:t>
            </a:r>
          </a:p>
          <a:p>
            <a:r>
              <a:rPr lang="it-IT" dirty="0" smtClean="0"/>
              <a:t>15 settembre  a  </a:t>
            </a:r>
            <a:r>
              <a:rPr lang="it-IT" dirty="0"/>
              <a:t>Venegono </a:t>
            </a:r>
            <a:r>
              <a:rPr lang="it-IT" dirty="0" smtClean="0"/>
              <a:t>Superiore</a:t>
            </a:r>
          </a:p>
          <a:p>
            <a:r>
              <a:rPr lang="it-IT" dirty="0" smtClean="0"/>
              <a:t>21 settembre a Desio </a:t>
            </a:r>
          </a:p>
          <a:p>
            <a:r>
              <a:rPr lang="it-IT" dirty="0" smtClean="0"/>
              <a:t>22 settembre a  </a:t>
            </a:r>
            <a:r>
              <a:rPr lang="it-IT" dirty="0" err="1" smtClean="0"/>
              <a:t>Costamasnaga</a:t>
            </a:r>
            <a:r>
              <a:rPr lang="it-IT" dirty="0" smtClean="0"/>
              <a:t> </a:t>
            </a:r>
            <a:endParaRPr lang="it-IT" dirty="0"/>
          </a:p>
          <a:p>
            <a:endParaRPr lang="it-IT" dirty="0"/>
          </a:p>
        </p:txBody>
      </p:sp>
      <p:pic>
        <p:nvPicPr>
          <p:cNvPr id="5" name="Titolo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534" y="144903"/>
            <a:ext cx="304165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888828" y="316550"/>
            <a:ext cx="629037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b="1" dirty="0" smtClean="0">
                <a:solidFill>
                  <a:schemeClr val="hlink"/>
                </a:solidFill>
              </a:rPr>
              <a:t>2019 </a:t>
            </a:r>
            <a:r>
              <a:rPr lang="it-IT" altLang="it-IT" b="1" dirty="0">
                <a:solidFill>
                  <a:schemeClr val="hlink"/>
                </a:solidFill>
              </a:rPr>
              <a:t>GIORNATE DI STUDIO         RESPONSABILI SETTORE ADULTI</a:t>
            </a:r>
            <a:r>
              <a:rPr lang="it-IT" altLang="it-IT" dirty="0"/>
              <a:t> </a:t>
            </a: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1</a:t>
            </a:fld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6686550" y="22002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7" name="AutoShape 2" descr="isultati immagini per Papa Francesco e l'Azione Cattolica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3320" name="Picture 8" descr="isultati immagini per Papa Francesco e l'Azione Cattol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21" y="1140084"/>
            <a:ext cx="40100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isultati immagini per l'Azione Cattolica Ambrosia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08" y="1009594"/>
            <a:ext cx="3876992" cy="275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05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tolo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0682" y="176100"/>
            <a:ext cx="2115614" cy="457132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405248" y="250534"/>
            <a:ext cx="6098000" cy="3826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11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6" indent="0" algn="ctr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1" indent="0" algn="ctr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indent="0" algn="ctr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indent="0" algn="ctr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indent="0" algn="ctr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4" indent="0" algn="ctr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indent="0" algn="ctr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ctr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it-IT" altLang="it-IT" sz="1800" b="1" dirty="0" smtClean="0">
                <a:solidFill>
                  <a:schemeClr val="hlink"/>
                </a:solidFill>
              </a:rPr>
              <a:t>2019 GIORNATE DI STUDIO             RESPONSABILI SETTORE ADULTI</a:t>
            </a:r>
            <a:r>
              <a:rPr lang="it-IT" altLang="it-IT" dirty="0" smtClean="0"/>
              <a:t> </a:t>
            </a:r>
            <a:endParaRPr lang="it-IT" alt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8608" y="822960"/>
            <a:ext cx="6440097" cy="58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2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sz="8800" b="1" smtClean="0">
                <a:solidFill>
                  <a:srgbClr val="0070C0"/>
                </a:solidFill>
              </a:rPr>
              <a:t/>
            </a:r>
            <a:br>
              <a:rPr lang="it-IT" sz="8800" b="1" smtClean="0">
                <a:solidFill>
                  <a:srgbClr val="0070C0"/>
                </a:solidFill>
              </a:rPr>
            </a:br>
            <a:endParaRPr lang="it-IT" sz="8800" b="1" dirty="0">
              <a:solidFill>
                <a:srgbClr val="0070C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11</a:t>
            </a:fld>
            <a:endParaRPr lang="it-IT"/>
          </a:p>
        </p:txBody>
      </p:sp>
      <p:pic>
        <p:nvPicPr>
          <p:cNvPr id="5" name="Titol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534" y="144903"/>
            <a:ext cx="304165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17356" y="395996"/>
            <a:ext cx="6098000" cy="3826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11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6" indent="0" algn="ctr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1" indent="0" algn="ctr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17" indent="0" algn="ctr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23" indent="0" algn="ctr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29" indent="0" algn="ctr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34" indent="0" algn="ctr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40" indent="0" algn="ctr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46" indent="0" algn="ctr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</a:pPr>
            <a:r>
              <a:rPr lang="it-IT" altLang="it-IT" sz="1800" b="1" dirty="0" smtClean="0">
                <a:solidFill>
                  <a:schemeClr val="hlink"/>
                </a:solidFill>
              </a:rPr>
              <a:t>2019 GIORNATE DI STUDIO             RESPONSABILI SETTORE ADULTI</a:t>
            </a:r>
            <a:r>
              <a:rPr lang="it-IT" altLang="it-IT" dirty="0" smtClean="0"/>
              <a:t> </a:t>
            </a:r>
            <a:endParaRPr lang="it-IT" altLang="it-IT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838202" y="914400"/>
            <a:ext cx="10515600" cy="52625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it-IT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it-IT" sz="9600" b="1" dirty="0" smtClean="0">
                <a:solidFill>
                  <a:srgbClr val="FF0000"/>
                </a:solidFill>
              </a:rPr>
              <a:t> 7 GENERAZIONI PER IL CONSIGLIO PASTORALE</a:t>
            </a:r>
          </a:p>
          <a:p>
            <a:pPr marL="0" indent="0" algn="ctr">
              <a:buNone/>
            </a:pPr>
            <a:r>
              <a:rPr lang="it-IT" sz="9600" b="1" dirty="0" smtClean="0">
                <a:solidFill>
                  <a:srgbClr val="FF0000"/>
                </a:solidFill>
              </a:rPr>
              <a:t> L’Azione cattolica  al servizio di una Chiesa per tutti</a:t>
            </a:r>
          </a:p>
          <a:p>
            <a:pPr marL="0" indent="0" algn="just">
              <a:buNone/>
            </a:pPr>
            <a:r>
              <a:rPr lang="it-IT" sz="9600" b="1" dirty="0" smtClean="0">
                <a:solidFill>
                  <a:srgbClr val="002060"/>
                </a:solidFill>
              </a:rPr>
              <a:t>L’Azione cattolica:</a:t>
            </a:r>
          </a:p>
          <a:p>
            <a:pPr algn="just"/>
            <a:r>
              <a:rPr lang="it-IT" sz="9600" b="1" dirty="0" smtClean="0">
                <a:solidFill>
                  <a:srgbClr val="002060"/>
                </a:solidFill>
              </a:rPr>
              <a:t>si pone al </a:t>
            </a:r>
            <a:r>
              <a:rPr lang="it-IT" sz="9600" b="1" dirty="0">
                <a:solidFill>
                  <a:srgbClr val="002060"/>
                </a:solidFill>
              </a:rPr>
              <a:t>servizio di tutti  </a:t>
            </a:r>
            <a:r>
              <a:rPr lang="it-IT" sz="9600" dirty="0"/>
              <a:t>valorizzando ogni persona e prendendo sul serio lo stile della </a:t>
            </a:r>
            <a:r>
              <a:rPr lang="it-IT" sz="9600" dirty="0" err="1"/>
              <a:t>sinodalità</a:t>
            </a:r>
            <a:r>
              <a:rPr lang="it-IT" sz="9600" dirty="0"/>
              <a:t> intesa come cammino di carismi diversi presenti in ogni generazione.</a:t>
            </a:r>
          </a:p>
          <a:p>
            <a:pPr algn="just"/>
            <a:r>
              <a:rPr lang="it-IT" sz="9600" b="1" dirty="0">
                <a:solidFill>
                  <a:srgbClr val="002060"/>
                </a:solidFill>
              </a:rPr>
              <a:t>v</a:t>
            </a:r>
            <a:r>
              <a:rPr lang="it-IT" sz="9600" b="1" dirty="0" smtClean="0">
                <a:solidFill>
                  <a:srgbClr val="002060"/>
                </a:solidFill>
              </a:rPr>
              <a:t>alorizza </a:t>
            </a:r>
            <a:r>
              <a:rPr lang="it-IT" sz="9600" dirty="0" smtClean="0"/>
              <a:t>, alla </a:t>
            </a:r>
            <a:r>
              <a:rPr lang="it-IT" sz="9600" dirty="0"/>
              <a:t>vigilia del loro rinnovo, </a:t>
            </a:r>
            <a:r>
              <a:rPr lang="it-IT" sz="9600" b="1" dirty="0">
                <a:solidFill>
                  <a:srgbClr val="002060"/>
                </a:solidFill>
              </a:rPr>
              <a:t>i Consigli Pastorali parrocchiali </a:t>
            </a:r>
            <a:r>
              <a:rPr lang="it-IT" sz="9600" dirty="0">
                <a:solidFill>
                  <a:srgbClr val="002060"/>
                </a:solidFill>
              </a:rPr>
              <a:t>che</a:t>
            </a:r>
            <a:r>
              <a:rPr lang="it-IT" sz="9600" dirty="0"/>
              <a:t>, nella loro composizione, dovrebbero favorire il confronto intergenerazionale. </a:t>
            </a:r>
            <a:endParaRPr lang="it-IT" sz="9600" dirty="0" smtClean="0"/>
          </a:p>
          <a:p>
            <a:pPr algn="just"/>
            <a:r>
              <a:rPr lang="it-IT" sz="9600" b="1" dirty="0" smtClean="0">
                <a:solidFill>
                  <a:srgbClr val="002060"/>
                </a:solidFill>
              </a:rPr>
              <a:t>sottolinea </a:t>
            </a:r>
            <a:r>
              <a:rPr lang="it-IT" sz="9600" b="1" dirty="0">
                <a:solidFill>
                  <a:srgbClr val="002060"/>
                </a:solidFill>
              </a:rPr>
              <a:t>il valore della corresponsabilità </a:t>
            </a:r>
            <a:r>
              <a:rPr lang="it-IT" sz="9600" dirty="0"/>
              <a:t>come esperienza che dà forma concreta alla comunione, attraverso la disponibilità a condividere le scelte che riguardano </a:t>
            </a:r>
            <a:r>
              <a:rPr lang="it-IT" sz="9600" dirty="0" smtClean="0"/>
              <a:t>tutti</a:t>
            </a:r>
          </a:p>
          <a:p>
            <a:pPr algn="just"/>
            <a:r>
              <a:rPr lang="it-IT" sz="9600" b="1" dirty="0" smtClean="0">
                <a:solidFill>
                  <a:srgbClr val="002060"/>
                </a:solidFill>
              </a:rPr>
              <a:t>stimola </a:t>
            </a:r>
            <a:r>
              <a:rPr lang="it-IT" sz="9600" b="1" dirty="0">
                <a:solidFill>
                  <a:srgbClr val="002060"/>
                </a:solidFill>
              </a:rPr>
              <a:t>a rendere operativi quei luoghi in cui ci si allena al discernimento spirituale</a:t>
            </a:r>
            <a:r>
              <a:rPr lang="it-IT" sz="9600" dirty="0"/>
              <a:t>, all’ascolto reciproco, al confronto delle posizioni, fino a maturare decisioni ponderate e condivise. </a:t>
            </a:r>
            <a:endParaRPr lang="it-IT" sz="9600" dirty="0" smtClean="0"/>
          </a:p>
          <a:p>
            <a:pPr algn="just"/>
            <a:r>
              <a:rPr lang="it-IT" sz="9600" b="1" dirty="0" smtClean="0">
                <a:solidFill>
                  <a:srgbClr val="002060"/>
                </a:solidFill>
              </a:rPr>
              <a:t>continua</a:t>
            </a:r>
            <a:r>
              <a:rPr lang="it-IT" sz="9600" dirty="0" smtClean="0"/>
              <a:t> </a:t>
            </a:r>
            <a:r>
              <a:rPr lang="it-IT" sz="9600" b="1" dirty="0">
                <a:solidFill>
                  <a:srgbClr val="002060"/>
                </a:solidFill>
              </a:rPr>
              <a:t>ad offrire percorsi </a:t>
            </a:r>
            <a:r>
              <a:rPr lang="it-IT" sz="9600" b="1" dirty="0" smtClean="0">
                <a:solidFill>
                  <a:srgbClr val="002060"/>
                </a:solidFill>
              </a:rPr>
              <a:t>formativi </a:t>
            </a:r>
            <a:r>
              <a:rPr lang="it-IT" sz="9600" dirty="0" smtClean="0"/>
              <a:t>che </a:t>
            </a:r>
            <a:r>
              <a:rPr lang="it-IT" sz="9600" dirty="0"/>
              <a:t>aiutino neo-eletti e consiglieri più esperti ad approfondire il tema della corresponsabilità ecclesiale.</a:t>
            </a:r>
          </a:p>
          <a:p>
            <a:pPr algn="just"/>
            <a:endParaRPr lang="it-IT" sz="9600" dirty="0"/>
          </a:p>
        </p:txBody>
      </p:sp>
    </p:spTree>
    <p:extLst>
      <p:ext uri="{BB962C8B-B14F-4D97-AF65-F5344CB8AC3E}">
        <p14:creationId xmlns:p14="http://schemas.microsoft.com/office/powerpoint/2010/main" val="343890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20671742">
            <a:off x="508141" y="1650044"/>
            <a:ext cx="5690085" cy="100811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>
                <a:solidFill>
                  <a:srgbClr val="002060"/>
                </a:solidFill>
              </a:rPr>
              <a:t>8 Dicembre 2019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>
                <a:solidFill>
                  <a:srgbClr val="FF0000"/>
                </a:solidFill>
              </a:rPr>
              <a:t>GIORNATA DELL’ADESIONE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2204865"/>
            <a:ext cx="8229600" cy="39212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800" b="1" dirty="0">
                <a:solidFill>
                  <a:srgbClr val="FF0000"/>
                </a:solidFill>
              </a:rPr>
              <a:t>      </a:t>
            </a:r>
          </a:p>
        </p:txBody>
      </p:sp>
      <p:pic>
        <p:nvPicPr>
          <p:cNvPr id="5" name="Titol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534" y="144903"/>
            <a:ext cx="304165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920424" y="192730"/>
            <a:ext cx="629037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b="1" dirty="0" smtClean="0">
                <a:solidFill>
                  <a:schemeClr val="hlink"/>
                </a:solidFill>
              </a:rPr>
              <a:t>2019 </a:t>
            </a:r>
            <a:r>
              <a:rPr lang="it-IT" altLang="it-IT" b="1" dirty="0">
                <a:solidFill>
                  <a:schemeClr val="hlink"/>
                </a:solidFill>
              </a:rPr>
              <a:t>GIORNATE DI STUDIO         RESPONSABILI SETTORE ADULTI</a:t>
            </a:r>
            <a:r>
              <a:rPr lang="it-IT" altLang="it-IT" dirty="0"/>
              <a:t> </a:t>
            </a:r>
          </a:p>
        </p:txBody>
      </p:sp>
      <p:pic>
        <p:nvPicPr>
          <p:cNvPr id="5126" name="Picture 6" descr="riuli itinerari di pac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779" y="3715344"/>
            <a:ext cx="4048599" cy="192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819" y="2119942"/>
            <a:ext cx="4484255" cy="336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6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tolo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534" y="144903"/>
            <a:ext cx="304165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888828" y="316550"/>
            <a:ext cx="629037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b="1" dirty="0" smtClean="0">
                <a:solidFill>
                  <a:schemeClr val="hlink"/>
                </a:solidFill>
              </a:rPr>
              <a:t>2019 </a:t>
            </a:r>
            <a:r>
              <a:rPr lang="it-IT" altLang="it-IT" b="1" dirty="0">
                <a:solidFill>
                  <a:schemeClr val="hlink"/>
                </a:solidFill>
              </a:rPr>
              <a:t>GIORNATE DI STUDIO         RESPONSABILI SETTORE ADULTI</a:t>
            </a:r>
            <a:r>
              <a:rPr lang="it-IT" altLang="it-IT" dirty="0"/>
              <a:t> </a:t>
            </a:r>
          </a:p>
        </p:txBody>
      </p:sp>
      <p:pic>
        <p:nvPicPr>
          <p:cNvPr id="8" name="Titolo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934" y="297303"/>
            <a:ext cx="304165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835966" y="1182824"/>
            <a:ext cx="10515600" cy="5248275"/>
          </a:xfrm>
        </p:spPr>
        <p:txBody>
          <a:bodyPr>
            <a:normAutofit/>
          </a:bodyPr>
          <a:lstStyle/>
          <a:p>
            <a:pPr algn="just"/>
            <a:r>
              <a:rPr lang="it-IT" b="1" i="1" dirty="0">
                <a:solidFill>
                  <a:srgbClr val="222FC1"/>
                </a:solidFill>
              </a:rPr>
              <a:t>AC casa per tutti</a:t>
            </a:r>
            <a:r>
              <a:rPr lang="it-IT" dirty="0">
                <a:solidFill>
                  <a:srgbClr val="222FC1"/>
                </a:solidFill>
              </a:rPr>
              <a:t>. </a:t>
            </a:r>
            <a:r>
              <a:rPr lang="it-IT" dirty="0"/>
              <a:t>Non un </a:t>
            </a:r>
            <a:r>
              <a:rPr lang="it-IT" dirty="0" smtClean="0"/>
              <a:t>luogo con tetto e pareti  per </a:t>
            </a:r>
            <a:r>
              <a:rPr lang="it-IT" dirty="0"/>
              <a:t>rinchiudersi e difendersi dall’altro che è estraneo, ma uno spazio allargato, una tavola con un posto sempre libero per qualcuno. Sogniamo </a:t>
            </a:r>
            <a:r>
              <a:rPr lang="it-IT" b="1" dirty="0">
                <a:solidFill>
                  <a:srgbClr val="222FC1"/>
                </a:solidFill>
              </a:rPr>
              <a:t>un’AC che supera le barriere fisiche, ecclesiali e sociali, </a:t>
            </a:r>
            <a:r>
              <a:rPr lang="it-IT" dirty="0"/>
              <a:t>che abita le periferie </a:t>
            </a:r>
            <a:r>
              <a:rPr lang="it-IT" dirty="0" smtClean="0"/>
              <a:t>esistenziali per </a:t>
            </a:r>
            <a:r>
              <a:rPr lang="it-IT" dirty="0"/>
              <a:t>stare accanto ad ogni persona. </a:t>
            </a:r>
            <a:r>
              <a:rPr lang="it-IT" b="1" dirty="0">
                <a:solidFill>
                  <a:srgbClr val="222FC1"/>
                </a:solidFill>
              </a:rPr>
              <a:t>L’AC </a:t>
            </a:r>
            <a:r>
              <a:rPr lang="it-IT" b="1" i="1" dirty="0">
                <a:solidFill>
                  <a:srgbClr val="222FC1"/>
                </a:solidFill>
              </a:rPr>
              <a:t>extra large</a:t>
            </a:r>
            <a:r>
              <a:rPr lang="it-IT" b="1" dirty="0">
                <a:solidFill>
                  <a:srgbClr val="222FC1"/>
                </a:solidFill>
              </a:rPr>
              <a:t> </a:t>
            </a:r>
            <a:r>
              <a:rPr lang="it-IT" dirty="0"/>
              <a:t>non è una “taglia comoda”, ma una proposta coraggiosa, che impara a sconfinare.</a:t>
            </a:r>
          </a:p>
          <a:p>
            <a:pPr algn="just"/>
            <a:r>
              <a:rPr lang="it-IT" b="1" dirty="0" smtClean="0">
                <a:solidFill>
                  <a:srgbClr val="222FC1"/>
                </a:solidFill>
              </a:rPr>
              <a:t>La </a:t>
            </a:r>
            <a:r>
              <a:rPr lang="it-IT" b="1" dirty="0">
                <a:solidFill>
                  <a:srgbClr val="222FC1"/>
                </a:solidFill>
              </a:rPr>
              <a:t>nuova linea </a:t>
            </a:r>
            <a:r>
              <a:rPr lang="it-IT" b="1" i="1" dirty="0">
                <a:solidFill>
                  <a:srgbClr val="222FC1"/>
                </a:solidFill>
              </a:rPr>
              <a:t>extra large</a:t>
            </a:r>
            <a:r>
              <a:rPr lang="it-IT" b="1" dirty="0">
                <a:solidFill>
                  <a:srgbClr val="222FC1"/>
                </a:solidFill>
              </a:rPr>
              <a:t> può vestire bene ogni realtà: </a:t>
            </a:r>
            <a:r>
              <a:rPr lang="it-IT" dirty="0"/>
              <a:t>le città e i centri di provincia, le grandi e le piccole associazioni, gli aderenti “storici” e i nuovi arrivati. </a:t>
            </a:r>
            <a:r>
              <a:rPr lang="it-IT" b="1" dirty="0">
                <a:solidFill>
                  <a:srgbClr val="222FC1"/>
                </a:solidFill>
              </a:rPr>
              <a:t>È una sfida alla portata di tutti. </a:t>
            </a:r>
            <a:r>
              <a:rPr lang="it-IT" dirty="0" smtClean="0"/>
              <a:t>Con </a:t>
            </a:r>
            <a:r>
              <a:rPr lang="it-IT" dirty="0"/>
              <a:t>qualche aggiustamento, </a:t>
            </a:r>
            <a:r>
              <a:rPr lang="it-IT" b="1" dirty="0">
                <a:solidFill>
                  <a:srgbClr val="222FC1"/>
                </a:solidFill>
              </a:rPr>
              <a:t>veste bene tutte le età</a:t>
            </a:r>
            <a:r>
              <a:rPr lang="it-IT" dirty="0"/>
              <a:t>!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545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tolo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765" y="77092"/>
            <a:ext cx="2520281" cy="57606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4271962" y="339225"/>
            <a:ext cx="629037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b="1" dirty="0" smtClean="0">
                <a:solidFill>
                  <a:schemeClr val="hlink"/>
                </a:solidFill>
              </a:rPr>
              <a:t>2019 </a:t>
            </a:r>
            <a:r>
              <a:rPr lang="it-IT" altLang="it-IT" b="1" dirty="0">
                <a:solidFill>
                  <a:schemeClr val="hlink"/>
                </a:solidFill>
              </a:rPr>
              <a:t>GIORNATE DI STUDIO         RESPONSABILI SETTORE ADULTI</a:t>
            </a:r>
            <a:r>
              <a:rPr lang="it-IT" altLang="it-IT" dirty="0"/>
              <a:t>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190608" y="653157"/>
            <a:ext cx="6719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L’ITINERARIO   FORMATIVO</a:t>
            </a:r>
          </a:p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 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6" name="AutoShape 8" descr="isultati immagini per la mia vita da zucchina locandina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AutoShape 10" descr="isultati immagini per la mia vita da zucchina locandina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AutoShape 12" descr="isultati immagini per 17 anni e come uscirne vivi locandina"/>
          <p:cNvSpPr>
            <a:spLocks noChangeAspect="1" noChangeArrowheads="1"/>
          </p:cNvSpPr>
          <p:nvPr/>
        </p:nvSpPr>
        <p:spPr bwMode="auto">
          <a:xfrm>
            <a:off x="3048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AutoShape 14" descr="isultati immagini per 17 anni e come uscirne vivi locandina"/>
          <p:cNvSpPr>
            <a:spLocks noChangeAspect="1" noChangeArrowheads="1"/>
          </p:cNvSpPr>
          <p:nvPr/>
        </p:nvSpPr>
        <p:spPr bwMode="auto">
          <a:xfrm>
            <a:off x="457200" y="45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26" name="Picture 2" descr="https://adulti.azionecattolica.it/sites/default/files/imagecache/tutta_pagina/chetempo_immagine.00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65" y="1368101"/>
            <a:ext cx="5742432" cy="473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437376" y="1484154"/>
            <a:ext cx="548508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Noi </a:t>
            </a:r>
            <a:r>
              <a:rPr lang="it-IT" sz="2800" b="1" dirty="0" smtClean="0"/>
              <a:t>“abitanti</a:t>
            </a:r>
            <a:r>
              <a:rPr lang="it-IT" sz="2800" b="1" dirty="0"/>
              <a:t>” del tempo</a:t>
            </a:r>
            <a:r>
              <a:rPr lang="it-IT" sz="2800" dirty="0"/>
              <a:t>: </a:t>
            </a:r>
            <a:endParaRPr lang="it-IT" sz="2800" dirty="0" smtClean="0"/>
          </a:p>
          <a:p>
            <a:pPr marL="457200" indent="-457200" algn="just">
              <a:buFont typeface="Arial" charset="0"/>
              <a:buChar char="•"/>
            </a:pPr>
            <a:r>
              <a:rPr lang="it-IT" sz="2800" dirty="0" smtClean="0"/>
              <a:t>come </a:t>
            </a:r>
            <a:r>
              <a:rPr lang="it-IT" sz="2800" dirty="0"/>
              <a:t>diventare adulti capaci di viverlo restando aperti al futuro e alle sorprese di Dio? </a:t>
            </a:r>
            <a:endParaRPr lang="it-IT" sz="2800" dirty="0" smtClean="0"/>
          </a:p>
          <a:p>
            <a:pPr marL="457200" indent="-457200">
              <a:buFont typeface="Arial" charset="0"/>
              <a:buChar char="•"/>
            </a:pPr>
            <a:endParaRPr lang="it-IT" sz="2800" dirty="0" smtClean="0"/>
          </a:p>
          <a:p>
            <a:pPr marL="457200" indent="-457200" algn="just">
              <a:buFont typeface="Arial" charset="0"/>
              <a:buChar char="•"/>
            </a:pPr>
            <a:r>
              <a:rPr lang="it-IT" sz="2800" dirty="0" smtClean="0"/>
              <a:t>Cosa </a:t>
            </a:r>
            <a:r>
              <a:rPr lang="it-IT" sz="2800" dirty="0"/>
              <a:t>ci aiuta a rendere “tempo favorevole” i tempi che ognuno di noi sperimenta (la fine, la memoria, l’attimo, l’imprevisto, l’attesa) </a:t>
            </a:r>
            <a:r>
              <a:rPr lang="it-IT" sz="2800" dirty="0" smtClean="0"/>
              <a:t>per essere </a:t>
            </a:r>
            <a:r>
              <a:rPr lang="it-IT" sz="2800" dirty="0"/>
              <a:t>adulti significativi oggi? </a:t>
            </a:r>
          </a:p>
        </p:txBody>
      </p:sp>
    </p:spTree>
    <p:extLst>
      <p:ext uri="{BB962C8B-B14F-4D97-AF65-F5344CB8AC3E}">
        <p14:creationId xmlns:p14="http://schemas.microsoft.com/office/powerpoint/2010/main" val="208324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9020" y="500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  <a:latin typeface="+mn-lt"/>
              </a:rPr>
              <a:t>e</a:t>
            </a:r>
            <a:r>
              <a:rPr lang="it-IT" sz="3200" b="1" dirty="0" smtClean="0">
                <a:solidFill>
                  <a:srgbClr val="FF0000"/>
                </a:solidFill>
                <a:latin typeface="+mn-lt"/>
              </a:rPr>
              <a:t> il …CINEFORUM</a:t>
            </a:r>
            <a:endParaRPr lang="it-IT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2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it-IT" sz="3900" b="1" dirty="0" smtClean="0">
                <a:solidFill>
                  <a:srgbClr val="00B0F0"/>
                </a:solidFill>
              </a:rPr>
              <a:t># </a:t>
            </a:r>
            <a:r>
              <a:rPr lang="it-IT" sz="3600" b="1" dirty="0" smtClean="0">
                <a:solidFill>
                  <a:srgbClr val="00B0F0"/>
                </a:solidFill>
              </a:rPr>
              <a:t>cambiamento climatico/</a:t>
            </a:r>
            <a:r>
              <a:rPr lang="it-IT" sz="3600" b="1" dirty="0" err="1" smtClean="0">
                <a:solidFill>
                  <a:srgbClr val="00B0F0"/>
                </a:solidFill>
              </a:rPr>
              <a:t>Laudato</a:t>
            </a:r>
            <a:r>
              <a:rPr lang="it-IT" sz="3600" b="1" dirty="0" smtClean="0">
                <a:solidFill>
                  <a:srgbClr val="00B0F0"/>
                </a:solidFill>
              </a:rPr>
              <a:t> Sì</a:t>
            </a:r>
          </a:p>
          <a:p>
            <a:endParaRPr lang="it-IT" b="1" dirty="0">
              <a:solidFill>
                <a:srgbClr val="002060"/>
              </a:solidFill>
            </a:endParaRPr>
          </a:p>
          <a:p>
            <a:pPr algn="ctr"/>
            <a:r>
              <a:rPr lang="it-IT" b="1" dirty="0" smtClean="0">
                <a:solidFill>
                  <a:srgbClr val="222FC1"/>
                </a:solidFill>
              </a:rPr>
              <a:t>25 OTTOBRE</a:t>
            </a:r>
          </a:p>
          <a:p>
            <a:pPr algn="ctr"/>
            <a:r>
              <a:rPr lang="it-IT" b="1" dirty="0" smtClean="0">
                <a:solidFill>
                  <a:srgbClr val="222FC1"/>
                </a:solidFill>
              </a:rPr>
              <a:t>22 NOVEMBRE</a:t>
            </a:r>
          </a:p>
          <a:p>
            <a:pPr algn="ctr"/>
            <a:r>
              <a:rPr lang="it-IT" b="1" dirty="0" smtClean="0">
                <a:solidFill>
                  <a:srgbClr val="222FC1"/>
                </a:solidFill>
              </a:rPr>
              <a:t>13 DICEMBRE</a:t>
            </a:r>
          </a:p>
          <a:p>
            <a:pPr algn="ctr"/>
            <a:r>
              <a:rPr lang="it-IT" b="1" dirty="0" smtClean="0">
                <a:solidFill>
                  <a:srgbClr val="222FC1"/>
                </a:solidFill>
              </a:rPr>
              <a:t>28 FEBBRAIO</a:t>
            </a:r>
          </a:p>
          <a:p>
            <a:pPr algn="ctr"/>
            <a:r>
              <a:rPr lang="it-IT" b="1" dirty="0" smtClean="0">
                <a:solidFill>
                  <a:srgbClr val="222FC1"/>
                </a:solidFill>
              </a:rPr>
              <a:t>24 MARZO</a:t>
            </a:r>
          </a:p>
          <a:p>
            <a:pPr algn="ctr"/>
            <a:endParaRPr lang="it-IT" b="1" dirty="0" smtClean="0">
              <a:solidFill>
                <a:srgbClr val="222FC1"/>
              </a:solidFill>
            </a:endParaRPr>
          </a:p>
          <a:p>
            <a:pPr marL="0" indent="0" algn="ctr">
              <a:buNone/>
            </a:pPr>
            <a:r>
              <a:rPr lang="it-IT" sz="3600" b="1" dirty="0" smtClean="0">
                <a:solidFill>
                  <a:srgbClr val="00B0F0"/>
                </a:solidFill>
              </a:rPr>
              <a:t>Il venerdì , alle 20.45 a </a:t>
            </a:r>
            <a:r>
              <a:rPr lang="it-IT" sz="3600" b="1" dirty="0" err="1" smtClean="0">
                <a:solidFill>
                  <a:srgbClr val="00B0F0"/>
                </a:solidFill>
              </a:rPr>
              <a:t>Citylife</a:t>
            </a:r>
            <a:endParaRPr lang="it-IT" sz="3600" b="1" dirty="0">
              <a:solidFill>
                <a:srgbClr val="00B0F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15</a:t>
            </a:fld>
            <a:endParaRPr lang="it-I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18" y="2811439"/>
            <a:ext cx="3119649" cy="2114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Titolo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1518" y="34728"/>
            <a:ext cx="2520281" cy="57606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4198210" y="322761"/>
            <a:ext cx="716179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b="1" dirty="0" smtClean="0">
                <a:solidFill>
                  <a:schemeClr val="hlink"/>
                </a:solidFill>
              </a:rPr>
              <a:t>2019 </a:t>
            </a:r>
            <a:r>
              <a:rPr lang="it-IT" altLang="it-IT" b="1" dirty="0">
                <a:solidFill>
                  <a:schemeClr val="hlink"/>
                </a:solidFill>
              </a:rPr>
              <a:t>GIORNATE DI STUDIO         RESPONSABILI SETTORE </a:t>
            </a:r>
            <a:r>
              <a:rPr lang="it-IT" altLang="it-IT" b="1" dirty="0" smtClean="0">
                <a:solidFill>
                  <a:schemeClr val="hlink"/>
                </a:solidFill>
              </a:rPr>
              <a:t>ADULTI</a:t>
            </a: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62845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tolo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534" y="144903"/>
            <a:ext cx="304165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888828" y="316550"/>
            <a:ext cx="629037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b="1" dirty="0" smtClean="0">
                <a:solidFill>
                  <a:schemeClr val="hlink"/>
                </a:solidFill>
              </a:rPr>
              <a:t>2019 </a:t>
            </a:r>
            <a:r>
              <a:rPr lang="it-IT" altLang="it-IT" b="1" dirty="0">
                <a:solidFill>
                  <a:schemeClr val="hlink"/>
                </a:solidFill>
              </a:rPr>
              <a:t>GIORNATE DI STUDIO         RESPONSABILI SETTORE ADULTI</a:t>
            </a:r>
            <a:r>
              <a:rPr lang="it-IT" altLang="it-IT" dirty="0"/>
              <a:t> 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16</a:t>
            </a:fld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81" y="969264"/>
            <a:ext cx="3289300" cy="57522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6865" y="1178362"/>
            <a:ext cx="4355365" cy="55431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3904" y="1178362"/>
            <a:ext cx="3887383" cy="554311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9986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17</a:t>
            </a:fld>
            <a:endParaRPr lang="it-IT"/>
          </a:p>
        </p:txBody>
      </p:sp>
      <p:pic>
        <p:nvPicPr>
          <p:cNvPr id="5" name="Titolo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454" y="185483"/>
            <a:ext cx="2520281" cy="57606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888828" y="316550"/>
            <a:ext cx="629037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b="1" dirty="0" smtClean="0">
                <a:solidFill>
                  <a:schemeClr val="hlink"/>
                </a:solidFill>
              </a:rPr>
              <a:t>2019 </a:t>
            </a:r>
            <a:r>
              <a:rPr lang="it-IT" altLang="it-IT" b="1" dirty="0">
                <a:solidFill>
                  <a:schemeClr val="hlink"/>
                </a:solidFill>
              </a:rPr>
              <a:t>GIORNATE DI STUDIO         RESPONSABILI SETTORE ADULTI</a:t>
            </a:r>
            <a:r>
              <a:rPr lang="it-IT" altLang="it-IT" dirty="0"/>
              <a:t>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78" y="1115568"/>
            <a:ext cx="6761838" cy="46817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9501" y="1115568"/>
            <a:ext cx="4254709" cy="114958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1175" y="2765082"/>
            <a:ext cx="4191362" cy="45288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1176" y="3211863"/>
            <a:ext cx="4191362" cy="98806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0294" y="4529424"/>
            <a:ext cx="4252243" cy="45897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0293" y="4988398"/>
            <a:ext cx="4252243" cy="173307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4" name="CasellaDiTesto 13"/>
          <p:cNvSpPr txBox="1"/>
          <p:nvPr/>
        </p:nvSpPr>
        <p:spPr>
          <a:xfrm>
            <a:off x="178521" y="5956241"/>
            <a:ext cx="6949151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chemeClr val="accent1">
                    <a:lumMod val="50000"/>
                  </a:schemeClr>
                </a:solidFill>
              </a:rPr>
              <a:t>Primo Incontro :  22 GENNAIO  ORE 19</a:t>
            </a:r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03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5588" y="215000"/>
            <a:ext cx="7928213" cy="438157"/>
          </a:xfrm>
        </p:spPr>
        <p:txBody>
          <a:bodyPr>
            <a:normAutofit fontScale="90000"/>
          </a:bodyPr>
          <a:lstStyle/>
          <a:p>
            <a:r>
              <a:rPr lang="it-IT" b="1" dirty="0"/>
              <a:t/>
            </a:r>
            <a:br>
              <a:rPr lang="it-IT" b="1" dirty="0"/>
            </a:br>
            <a:r>
              <a:rPr lang="it-IT" b="1" dirty="0" smtClean="0"/>
              <a:t/>
            </a:r>
            <a:br>
              <a:rPr lang="it-IT" b="1" dirty="0" smtClean="0"/>
            </a:br>
            <a:r>
              <a:rPr lang="it-IT" altLang="it-IT" sz="2000" b="1" dirty="0" smtClean="0">
                <a:solidFill>
                  <a:schemeClr val="hlink"/>
                </a:solidFill>
              </a:rPr>
              <a:t>2019   GIORNATE </a:t>
            </a:r>
            <a:r>
              <a:rPr lang="it-IT" altLang="it-IT" sz="2000" b="1" dirty="0">
                <a:solidFill>
                  <a:schemeClr val="hlink"/>
                </a:solidFill>
              </a:rPr>
              <a:t>DI STUDIO         RESPONSABILI SETTORE ADULTI</a:t>
            </a:r>
            <a:r>
              <a:rPr lang="it-IT" altLang="it-IT" sz="2000" dirty="0"/>
              <a:t/>
            </a:r>
            <a:br>
              <a:rPr lang="it-IT" altLang="it-IT" sz="2000" dirty="0"/>
            </a:br>
            <a:r>
              <a:rPr lang="it-IT" sz="2000" b="1" dirty="0" smtClean="0"/>
              <a:t/>
            </a:r>
            <a:br>
              <a:rPr lang="it-IT" sz="2000" b="1" dirty="0" smtClean="0"/>
            </a:br>
            <a:r>
              <a:rPr lang="it-IT" sz="2000" b="1" dirty="0" smtClean="0"/>
              <a:t>         </a:t>
            </a:r>
            <a:r>
              <a:rPr lang="it-IT" sz="3600" b="1" dirty="0" smtClean="0">
                <a:solidFill>
                  <a:srgbClr val="222FC1"/>
                </a:solidFill>
                <a:latin typeface="+mn-lt"/>
              </a:rPr>
              <a:t>PER LE FAMIGLIE</a:t>
            </a:r>
            <a:r>
              <a:rPr lang="it-IT" sz="1800" b="1" dirty="0"/>
              <a:t/>
            </a:r>
            <a:br>
              <a:rPr lang="it-IT" sz="1800" b="1" dirty="0"/>
            </a:br>
            <a:r>
              <a:rPr lang="it-IT" sz="1800" b="1" dirty="0"/>
              <a:t> </a:t>
            </a:r>
            <a:br>
              <a:rPr lang="it-IT" sz="1800" b="1" dirty="0"/>
            </a:br>
            <a:endParaRPr lang="it-IT" sz="1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18765" y="1579776"/>
            <a:ext cx="10129412" cy="51417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it-IT" sz="8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8800" b="1" dirty="0" smtClean="0">
                <a:solidFill>
                  <a:srgbClr val="FF0000"/>
                </a:solidFill>
              </a:rPr>
              <a:t>Domenica </a:t>
            </a:r>
            <a:r>
              <a:rPr lang="it-IT" sz="8800" b="1" dirty="0">
                <a:solidFill>
                  <a:srgbClr val="FF0000"/>
                </a:solidFill>
              </a:rPr>
              <a:t>10 novembre 2019: </a:t>
            </a:r>
          </a:p>
          <a:p>
            <a:pPr marL="0" indent="0">
              <a:buNone/>
            </a:pPr>
            <a:r>
              <a:rPr lang="it-IT" sz="8800" b="1" dirty="0" smtClean="0">
                <a:solidFill>
                  <a:srgbClr val="222FC1"/>
                </a:solidFill>
              </a:rPr>
              <a:t>“</a:t>
            </a:r>
            <a:r>
              <a:rPr lang="it-IT" sz="8800" b="1" dirty="0">
                <a:solidFill>
                  <a:srgbClr val="222FC1"/>
                </a:solidFill>
              </a:rPr>
              <a:t>Stili di casa nostra- Le famiglie ripartono dalla </a:t>
            </a:r>
            <a:r>
              <a:rPr lang="it-IT" sz="8800" b="1" dirty="0" err="1">
                <a:solidFill>
                  <a:srgbClr val="222FC1"/>
                </a:solidFill>
              </a:rPr>
              <a:t>Laudato</a:t>
            </a:r>
            <a:r>
              <a:rPr lang="it-IT" sz="8800" b="1" dirty="0">
                <a:solidFill>
                  <a:srgbClr val="222FC1"/>
                </a:solidFill>
              </a:rPr>
              <a:t> Sì”</a:t>
            </a:r>
          </a:p>
          <a:p>
            <a:pPr marL="0" indent="0">
              <a:buNone/>
            </a:pPr>
            <a:r>
              <a:rPr lang="it-IT" sz="8800" i="1" dirty="0" smtClean="0"/>
              <a:t> Mattinata </a:t>
            </a:r>
            <a:r>
              <a:rPr lang="it-IT" sz="8800" i="1" dirty="0"/>
              <a:t>a Villa Cagnola - Via Cagnola 21, Gazzada (VA) Riflessione di don Eros </a:t>
            </a:r>
            <a:r>
              <a:rPr lang="it-IT" sz="8800" i="1" dirty="0" smtClean="0"/>
              <a:t>Monti</a:t>
            </a:r>
          </a:p>
          <a:p>
            <a:pPr marL="0" indent="0">
              <a:buNone/>
            </a:pPr>
            <a:r>
              <a:rPr lang="it-IT" sz="8800" b="1" i="1" dirty="0" smtClean="0">
                <a:solidFill>
                  <a:srgbClr val="222FC1"/>
                </a:solidFill>
              </a:rPr>
              <a:t>------------------------------------------------------------------------------------------------------------</a:t>
            </a:r>
            <a:r>
              <a:rPr lang="it-IT" sz="8800" b="1" i="1" dirty="0">
                <a:solidFill>
                  <a:srgbClr val="222FC1"/>
                </a:solidFill>
              </a:rPr>
              <a:t> </a:t>
            </a:r>
            <a:endParaRPr lang="it-IT" sz="8800" b="1" i="1" dirty="0" smtClean="0">
              <a:solidFill>
                <a:srgbClr val="222FC1"/>
              </a:solidFill>
            </a:endParaRPr>
          </a:p>
          <a:p>
            <a:pPr marL="0" indent="0">
              <a:buNone/>
            </a:pPr>
            <a:r>
              <a:rPr lang="it-IT" sz="8800" b="1" dirty="0" smtClean="0">
                <a:solidFill>
                  <a:srgbClr val="FF0000"/>
                </a:solidFill>
              </a:rPr>
              <a:t>18 e 19 Gennaio 2020: </a:t>
            </a:r>
            <a:r>
              <a:rPr lang="it-IT" sz="8800" b="1" dirty="0" smtClean="0">
                <a:solidFill>
                  <a:srgbClr val="222FC1"/>
                </a:solidFill>
              </a:rPr>
              <a:t>Festa della Pace ACR in diverse Zone della diocesi: </a:t>
            </a:r>
          </a:p>
          <a:p>
            <a:pPr marL="0" indent="0">
              <a:buNone/>
            </a:pPr>
            <a:r>
              <a:rPr lang="it-IT" sz="8800" i="1" dirty="0" smtClean="0"/>
              <a:t>le famiglie, luogo privilegiato di educazione alla pace, saranno coinvolte attivamente.</a:t>
            </a:r>
            <a:r>
              <a:rPr lang="it-IT" sz="8800" dirty="0" smtClean="0"/>
              <a:t> </a:t>
            </a:r>
          </a:p>
          <a:p>
            <a:pPr marL="0" indent="0">
              <a:buNone/>
            </a:pPr>
            <a:r>
              <a:rPr lang="it-IT" sz="8800" dirty="0" smtClean="0"/>
              <a:t>-----------------------------------------------------------------------------------------------------------</a:t>
            </a:r>
          </a:p>
          <a:p>
            <a:pPr marL="0" indent="0">
              <a:buNone/>
            </a:pPr>
            <a:r>
              <a:rPr lang="it-IT" sz="8800" b="1" dirty="0" smtClean="0">
                <a:solidFill>
                  <a:srgbClr val="FF0000"/>
                </a:solidFill>
              </a:rPr>
              <a:t>Domenica 29 marzo 2020: </a:t>
            </a:r>
            <a:r>
              <a:rPr lang="it-IT" sz="8800" i="1" dirty="0" smtClean="0"/>
              <a:t>, </a:t>
            </a:r>
            <a:r>
              <a:rPr lang="it-IT" sz="8800" b="1" dirty="0" smtClean="0">
                <a:solidFill>
                  <a:srgbClr val="222FC1"/>
                </a:solidFill>
              </a:rPr>
              <a:t>Giornata di spiritualità per tutte le famiglie, a partire dalla Parola di Dio. </a:t>
            </a:r>
            <a:r>
              <a:rPr lang="it-IT" sz="8800" i="1" dirty="0" smtClean="0"/>
              <a:t>nelle sette Zone pastorali della diocesi, ore 9.00 - 17.00, a cura del Servizio Famiglia della diocesi</a:t>
            </a:r>
          </a:p>
          <a:p>
            <a:pPr marL="0" indent="0">
              <a:buNone/>
            </a:pPr>
            <a:r>
              <a:rPr lang="it-IT" sz="8800" i="1" dirty="0" smtClean="0"/>
              <a:t>-------------------------------------------------------------------------------------------------------------</a:t>
            </a:r>
          </a:p>
          <a:p>
            <a:pPr marL="0" indent="0">
              <a:buNone/>
            </a:pPr>
            <a:r>
              <a:rPr lang="it-IT" sz="8800" b="1" dirty="0" smtClean="0">
                <a:solidFill>
                  <a:srgbClr val="FF0000"/>
                </a:solidFill>
              </a:rPr>
              <a:t>Domenica </a:t>
            </a:r>
            <a:r>
              <a:rPr lang="it-IT" sz="8800" b="1" dirty="0">
                <a:solidFill>
                  <a:srgbClr val="FF0000"/>
                </a:solidFill>
              </a:rPr>
              <a:t>19 aprile 2020: </a:t>
            </a:r>
          </a:p>
          <a:p>
            <a:pPr marL="0" indent="0">
              <a:buNone/>
            </a:pPr>
            <a:r>
              <a:rPr lang="it-IT" sz="8800" b="1" dirty="0">
                <a:solidFill>
                  <a:srgbClr val="222FC1"/>
                </a:solidFill>
              </a:rPr>
              <a:t>“Stili di casa nostra- Le famiglie ripartono dalla </a:t>
            </a:r>
            <a:r>
              <a:rPr lang="it-IT" sz="8800" b="1" dirty="0" err="1">
                <a:solidFill>
                  <a:srgbClr val="222FC1"/>
                </a:solidFill>
              </a:rPr>
              <a:t>Laudato</a:t>
            </a:r>
            <a:r>
              <a:rPr lang="it-IT" sz="8800" b="1" dirty="0">
                <a:solidFill>
                  <a:srgbClr val="222FC1"/>
                </a:solidFill>
              </a:rPr>
              <a:t> Sì”</a:t>
            </a:r>
          </a:p>
          <a:p>
            <a:pPr marL="0" indent="0">
              <a:buNone/>
            </a:pPr>
            <a:r>
              <a:rPr lang="it-IT" sz="8800" i="1" dirty="0"/>
              <a:t>Riprendiamo il discorso…in alcune zone della diocesi (luoghi da definire)</a:t>
            </a:r>
          </a:p>
          <a:p>
            <a:pPr marL="0" indent="0">
              <a:buNone/>
            </a:pPr>
            <a:r>
              <a:rPr lang="it-IT" sz="8800" b="1" dirty="0">
                <a:solidFill>
                  <a:srgbClr val="222FC1"/>
                </a:solidFill>
              </a:rPr>
              <a:t> </a:t>
            </a:r>
          </a:p>
          <a:p>
            <a:r>
              <a:rPr lang="it-IT" sz="5600" b="1" dirty="0"/>
              <a:t> </a:t>
            </a:r>
          </a:p>
          <a:p>
            <a:r>
              <a:rPr lang="it-IT" dirty="0" smtClean="0"/>
              <a:t>FAMIGLIA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18</a:t>
            </a:fld>
            <a:endParaRPr lang="it-IT"/>
          </a:p>
        </p:txBody>
      </p:sp>
      <p:pic>
        <p:nvPicPr>
          <p:cNvPr id="5" name="Titolo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765" y="77092"/>
            <a:ext cx="2520281" cy="57606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56" name="Picture 8" descr="isultati immagini per FAMIGL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344" y="653157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09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2" y="232012"/>
            <a:ext cx="10515600" cy="1505347"/>
          </a:xfrm>
        </p:spPr>
        <p:txBody>
          <a:bodyPr>
            <a:normAutofit/>
          </a:bodyPr>
          <a:lstStyle/>
          <a:p>
            <a:pPr algn="ctr"/>
            <a:r>
              <a:rPr lang="it-IT" altLang="it-IT" sz="1800" b="1" dirty="0" smtClean="0">
                <a:solidFill>
                  <a:schemeClr val="hlink"/>
                </a:solidFill>
                <a:latin typeface="Calibri (Corpo)"/>
              </a:rPr>
              <a:t>                                          2019   </a:t>
            </a:r>
            <a:r>
              <a:rPr lang="it-IT" altLang="it-IT" sz="1800" b="1" dirty="0">
                <a:solidFill>
                  <a:schemeClr val="hlink"/>
                </a:solidFill>
                <a:latin typeface="Calibri (Corpo)"/>
              </a:rPr>
              <a:t>GIORNATE DI STUDIO         RESPONSABILI SETTORE ADULTI </a:t>
            </a:r>
            <a:r>
              <a:rPr lang="it-IT" altLang="it-IT" sz="1800" b="1" dirty="0" smtClean="0">
                <a:solidFill>
                  <a:schemeClr val="hlink"/>
                </a:solidFill>
                <a:latin typeface="Calibri (Corpo)"/>
              </a:rPr>
              <a:t/>
            </a:r>
            <a:br>
              <a:rPr lang="it-IT" altLang="it-IT" sz="1800" b="1" dirty="0" smtClean="0">
                <a:solidFill>
                  <a:schemeClr val="hlink"/>
                </a:solidFill>
                <a:latin typeface="Calibri (Corpo)"/>
              </a:rPr>
            </a:br>
            <a:r>
              <a:rPr lang="it-IT" altLang="it-IT" sz="1800" b="1" dirty="0">
                <a:solidFill>
                  <a:schemeClr val="hlink"/>
                </a:solidFill>
                <a:latin typeface="Calibri (Corpo)"/>
              </a:rPr>
              <a:t/>
            </a:r>
            <a:br>
              <a:rPr lang="it-IT" altLang="it-IT" sz="1800" b="1" dirty="0">
                <a:solidFill>
                  <a:schemeClr val="hlink"/>
                </a:solidFill>
                <a:latin typeface="Calibri (Corpo)"/>
              </a:rPr>
            </a:br>
            <a:endParaRPr lang="it-IT" sz="3200" b="1" dirty="0">
              <a:latin typeface="+mn-lt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19</a:t>
            </a:fld>
            <a:endParaRPr lang="it-IT"/>
          </a:p>
        </p:txBody>
      </p:sp>
      <p:pic>
        <p:nvPicPr>
          <p:cNvPr id="5" name="Titolo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2962" y="320814"/>
            <a:ext cx="2520281" cy="57606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46" y="1288840"/>
            <a:ext cx="3238500" cy="50546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2" y="1288840"/>
            <a:ext cx="4035550" cy="16256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1546" y="3118306"/>
            <a:ext cx="4035550" cy="17864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4614" y="5108576"/>
            <a:ext cx="4148326" cy="16129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8768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97572" y="1208550"/>
            <a:ext cx="9144000" cy="238760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r>
              <a:rPr lang="it-IT" sz="3200" b="1" dirty="0"/>
              <a:t>Programma  della Giornata </a:t>
            </a:r>
            <a:r>
              <a:rPr lang="it-IT" sz="2000" dirty="0"/>
              <a:t>: </a:t>
            </a:r>
            <a:br>
              <a:rPr lang="it-IT" sz="2000" dirty="0"/>
            </a:b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 smtClean="0"/>
              <a:t>Saluto d’Introduzione </a:t>
            </a:r>
            <a:r>
              <a:rPr lang="it-IT" sz="2000" dirty="0"/>
              <a:t>,  Parola di Dio ,  </a:t>
            </a:r>
            <a:br>
              <a:rPr lang="it-IT" sz="2000" dirty="0"/>
            </a:br>
            <a:r>
              <a:rPr lang="it-IT" sz="2000" dirty="0"/>
              <a:t>Le linee guida e Orientamenti del settore , </a:t>
            </a:r>
            <a:br>
              <a:rPr lang="it-IT" sz="2000" dirty="0"/>
            </a:br>
            <a:r>
              <a:rPr lang="it-IT" sz="2000" dirty="0"/>
              <a:t>Le Giornate dell’</a:t>
            </a:r>
            <a:r>
              <a:rPr lang="it-IT" sz="2000" dirty="0" err="1"/>
              <a:t>Ac</a:t>
            </a:r>
            <a:r>
              <a:rPr lang="it-IT" sz="2000" dirty="0"/>
              <a:t> , </a:t>
            </a:r>
            <a:r>
              <a:rPr lang="it-IT" sz="2000" dirty="0" smtClean="0"/>
              <a:t> L’iter assembleare </a:t>
            </a: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/>
              <a:t/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5" name="Titol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534" y="144903"/>
            <a:ext cx="304165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888828" y="316550"/>
            <a:ext cx="629037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b="1" dirty="0" smtClean="0">
                <a:solidFill>
                  <a:schemeClr val="hlink"/>
                </a:solidFill>
              </a:rPr>
              <a:t>2019 </a:t>
            </a:r>
            <a:r>
              <a:rPr lang="it-IT" altLang="it-IT" b="1" dirty="0">
                <a:solidFill>
                  <a:schemeClr val="hlink"/>
                </a:solidFill>
              </a:rPr>
              <a:t>GIORNATE DI STUDIO         RESPONSABILI SETTORE ADULTI</a:t>
            </a:r>
            <a:r>
              <a:rPr lang="it-IT" altLang="it-IT" dirty="0"/>
              <a:t>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111062" y="5728138"/>
            <a:ext cx="6348248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e </a:t>
            </a:r>
            <a:r>
              <a:rPr lang="is-IS" dirty="0"/>
              <a:t>….. </a:t>
            </a:r>
            <a:r>
              <a:rPr lang="it-IT" dirty="0"/>
              <a:t>L</a:t>
            </a:r>
            <a:r>
              <a:rPr lang="is-IS" dirty="0"/>
              <a:t>’ Aperitivo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2</a:t>
            </a:fld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7937501" y="652780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solidFill>
            <a:srgbClr val="AED6FF"/>
          </a:solidFill>
        </p:spPr>
        <p:txBody>
          <a:bodyPr>
            <a:normAutofit/>
          </a:bodyPr>
          <a:lstStyle/>
          <a:p>
            <a:endParaRPr lang="it-IT" dirty="0" smtClean="0"/>
          </a:p>
          <a:p>
            <a:r>
              <a:rPr lang="it-IT" dirty="0" smtClean="0"/>
              <a:t>La formazione degli animatori adulti : </a:t>
            </a:r>
            <a:endParaRPr lang="it-IT" dirty="0"/>
          </a:p>
          <a:p>
            <a:r>
              <a:rPr lang="it-IT" b="1" i="1" dirty="0" smtClean="0"/>
              <a:t>CHE TEMPO  !</a:t>
            </a:r>
            <a:endParaRPr lang="it-IT" b="1" i="1" dirty="0"/>
          </a:p>
        </p:txBody>
      </p:sp>
    </p:spTree>
    <p:extLst>
      <p:ext uri="{BB962C8B-B14F-4D97-AF65-F5344CB8AC3E}">
        <p14:creationId xmlns:p14="http://schemas.microsoft.com/office/powerpoint/2010/main" val="66492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63552" y="260648"/>
            <a:ext cx="8229600" cy="6178698"/>
          </a:xfrm>
        </p:spPr>
        <p:txBody>
          <a:bodyPr>
            <a:normAutofit/>
          </a:bodyPr>
          <a:lstStyle/>
          <a:p>
            <a:pPr algn="l"/>
            <a:r>
              <a:rPr lang="it-IT" sz="3300" i="1">
                <a:solidFill>
                  <a:srgbClr val="FF0000"/>
                </a:solidFill>
              </a:rPr>
              <a:t/>
            </a:r>
            <a:br>
              <a:rPr lang="it-IT" sz="3300" i="1">
                <a:solidFill>
                  <a:srgbClr val="FF0000"/>
                </a:solidFill>
              </a:rPr>
            </a:br>
            <a:endParaRPr lang="it-IT" sz="2400" dirty="0"/>
          </a:p>
        </p:txBody>
      </p:sp>
      <p:pic>
        <p:nvPicPr>
          <p:cNvPr id="3" name="Titol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534" y="144903"/>
            <a:ext cx="304165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353184" y="208707"/>
            <a:ext cx="716179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b="1" dirty="0" smtClean="0">
                <a:solidFill>
                  <a:schemeClr val="hlink"/>
                </a:solidFill>
              </a:rPr>
              <a:t>2019 </a:t>
            </a:r>
            <a:r>
              <a:rPr lang="it-IT" altLang="it-IT" b="1" dirty="0">
                <a:solidFill>
                  <a:schemeClr val="hlink"/>
                </a:solidFill>
              </a:rPr>
              <a:t>GIORNATE DI STUDIO         RESPONSABILI SETTORE </a:t>
            </a:r>
            <a:r>
              <a:rPr lang="it-IT" altLang="it-IT" b="1" dirty="0" smtClean="0">
                <a:solidFill>
                  <a:schemeClr val="hlink"/>
                </a:solidFill>
              </a:rPr>
              <a:t>ADULTI</a:t>
            </a:r>
            <a:endParaRPr lang="it-IT" altLang="it-IT" dirty="0"/>
          </a:p>
        </p:txBody>
      </p:sp>
      <p:sp>
        <p:nvSpPr>
          <p:cNvPr id="7" name="CasellaDiTesto 6"/>
          <p:cNvSpPr txBox="1"/>
          <p:nvPr/>
        </p:nvSpPr>
        <p:spPr>
          <a:xfrm flipH="1">
            <a:off x="8463758" y="3064475"/>
            <a:ext cx="136545" cy="420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4511714" y="917872"/>
            <a:ext cx="670705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/>
              <a:t>U</a:t>
            </a:r>
            <a:r>
              <a:rPr lang="it-IT" sz="2400" dirty="0" smtClean="0"/>
              <a:t>n </a:t>
            </a:r>
            <a:r>
              <a:rPr lang="it-IT" sz="2400" dirty="0"/>
              <a:t>viaggio dentro la fede e in vista della fede in Gesù. Lo</a:t>
            </a:r>
            <a:r>
              <a:rPr lang="it-IT" sz="2400" b="1" dirty="0"/>
              <a:t> scopo</a:t>
            </a:r>
            <a:r>
              <a:rPr lang="it-IT" sz="2400" dirty="0"/>
              <a:t> è portare a credere in lui e </a:t>
            </a:r>
            <a:r>
              <a:rPr lang="it-IT" sz="2400" b="1" dirty="0"/>
              <a:t>ricevere in questo modo la sua vita</a:t>
            </a:r>
            <a:r>
              <a:rPr lang="it-IT" sz="2400" dirty="0"/>
              <a:t>.</a:t>
            </a:r>
          </a:p>
          <a:p>
            <a:pPr algn="just"/>
            <a:r>
              <a:rPr lang="it-IT" sz="2400" dirty="0"/>
              <a:t>Tra le modalità originali del suo modo di raccontare, </a:t>
            </a:r>
            <a:r>
              <a:rPr lang="it-IT" sz="2400" b="1" dirty="0"/>
              <a:t>Giovanni ama descrivere gli incontri tra Gesù</a:t>
            </a:r>
            <a:r>
              <a:rPr lang="it-IT" sz="2400" dirty="0"/>
              <a:t> e alcuni personaggi che in modo più o meno prolungato si intrecciano col suo cammino.</a:t>
            </a:r>
          </a:p>
          <a:p>
            <a:pPr algn="just"/>
            <a:r>
              <a:rPr lang="it-IT" sz="2400" dirty="0"/>
              <a:t>Attraverso di essi il </a:t>
            </a:r>
            <a:r>
              <a:rPr lang="it-IT" sz="2400" b="1" dirty="0"/>
              <a:t>lettore-discepolo</a:t>
            </a:r>
            <a:r>
              <a:rPr lang="it-IT" sz="2400" dirty="0"/>
              <a:t> si può identificare, riconoscendo le proprie paure, i propri dubbi, le proprie resistenze al suo </a:t>
            </a:r>
            <a:r>
              <a:rPr lang="it-IT" sz="2400" dirty="0" err="1"/>
              <a:t>essaggio</a:t>
            </a:r>
            <a:r>
              <a:rPr lang="it-IT" sz="2400" dirty="0"/>
              <a:t>, ma anche l’incredibile forza della propria fede. Ecco allora la </a:t>
            </a:r>
            <a:r>
              <a:rPr lang="it-IT" sz="2400" b="1" dirty="0"/>
              <a:t>scelta della lectio di quest’anno</a:t>
            </a:r>
            <a:r>
              <a:rPr lang="it-IT" sz="2400" dirty="0"/>
              <a:t>: incrociare alcuni personaggi che incontrano Gesù come figure viventi della fede, per entrare nel suo mistero e provocarci a prendere una decisione, proprio come è accaduto loro.</a:t>
            </a:r>
          </a:p>
        </p:txBody>
      </p:sp>
      <p:pic>
        <p:nvPicPr>
          <p:cNvPr id="1026" name="Picture 2" descr="78883204708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34" y="917872"/>
            <a:ext cx="4067520" cy="568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51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21</a:t>
            </a:fld>
            <a:endParaRPr lang="it-IT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838202" y="833896"/>
            <a:ext cx="10515600" cy="5887579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     </a:t>
            </a:r>
            <a:r>
              <a:rPr lang="it-IT" sz="2400" b="1" dirty="0" smtClean="0">
                <a:solidFill>
                  <a:srgbClr val="FF0000"/>
                </a:solidFill>
              </a:rPr>
              <a:t>Incontro introduttivo nelle zone : </a:t>
            </a:r>
            <a:r>
              <a:rPr lang="it-IT" sz="2400" b="1" dirty="0" smtClean="0">
                <a:solidFill>
                  <a:srgbClr val="002060"/>
                </a:solidFill>
              </a:rPr>
              <a:t>18 ottobre 2018</a:t>
            </a:r>
          </a:p>
          <a:p>
            <a:pPr marL="0" indent="0" algn="ctr">
              <a:buNone/>
            </a:pPr>
            <a:r>
              <a:rPr lang="it-IT" sz="2400" b="1" dirty="0" smtClean="0">
                <a:solidFill>
                  <a:srgbClr val="FF0000"/>
                </a:solidFill>
              </a:rPr>
              <a:t>     Percorso di lectio divina:</a:t>
            </a:r>
          </a:p>
          <a:p>
            <a:pPr marL="571500" indent="-571500" algn="ctr">
              <a:buFont typeface="+mj-lt"/>
              <a:buAutoNum type="romanUcPeriod"/>
            </a:pPr>
            <a:endParaRPr lang="it-IT" sz="32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b="1" dirty="0">
              <a:solidFill>
                <a:srgbClr val="FF0000"/>
              </a:solidFill>
            </a:endParaRPr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9" name="Titol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781" y="175097"/>
            <a:ext cx="3048939" cy="658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063206" y="431485"/>
            <a:ext cx="6584102" cy="317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3" indent="-228603" algn="l" defTabSz="914411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4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0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6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it-IT" altLang="it-IT" sz="1400" b="1" dirty="0" smtClean="0">
                <a:solidFill>
                  <a:schemeClr val="hlink"/>
                </a:solidFill>
              </a:rPr>
              <a:t>2019 GIORNATE DI STUDIO         RESPONSABILI SETTORE ADULTI</a:t>
            </a:r>
            <a:r>
              <a:rPr lang="it-IT" altLang="it-IT" sz="1400" dirty="0" smtClean="0"/>
              <a:t> </a:t>
            </a:r>
            <a:endParaRPr lang="it-IT" altLang="it-IT" sz="1400" dirty="0"/>
          </a:p>
        </p:txBody>
      </p:sp>
      <p:sp>
        <p:nvSpPr>
          <p:cNvPr id="2" name="Rettangolo 1"/>
          <p:cNvSpPr/>
          <p:nvPr/>
        </p:nvSpPr>
        <p:spPr>
          <a:xfrm>
            <a:off x="1264597" y="1731523"/>
            <a:ext cx="100892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it-IT" sz="2400" b="1" dirty="0" smtClean="0">
                <a:solidFill>
                  <a:srgbClr val="002060"/>
                </a:solidFill>
              </a:rPr>
              <a:t>I  “Voce </a:t>
            </a:r>
            <a:r>
              <a:rPr lang="it-IT" sz="2400" b="1" dirty="0">
                <a:solidFill>
                  <a:srgbClr val="002060"/>
                </a:solidFill>
              </a:rPr>
              <a:t>di uno che grida nel deserto” </a:t>
            </a:r>
            <a:endParaRPr lang="it-IT" sz="2400" b="1" dirty="0" smtClean="0">
              <a:solidFill>
                <a:srgbClr val="002060"/>
              </a:solidFill>
            </a:endParaRPr>
          </a:p>
          <a:p>
            <a:r>
              <a:rPr lang="it-IT" sz="2400" b="1" dirty="0">
                <a:solidFill>
                  <a:srgbClr val="002060"/>
                </a:solidFill>
              </a:rPr>
              <a:t>	</a:t>
            </a:r>
            <a:r>
              <a:rPr lang="it-IT" sz="2400" b="1" dirty="0" smtClean="0">
                <a:solidFill>
                  <a:srgbClr val="002060"/>
                </a:solidFill>
              </a:rPr>
              <a:t>Giovanni </a:t>
            </a:r>
            <a:r>
              <a:rPr lang="it-IT" sz="2400" b="1" dirty="0">
                <a:solidFill>
                  <a:srgbClr val="002060"/>
                </a:solidFill>
              </a:rPr>
              <a:t>il Battista, il testimone </a:t>
            </a:r>
            <a:r>
              <a:rPr lang="it-IT" sz="2400" b="1" dirty="0" smtClean="0">
                <a:solidFill>
                  <a:srgbClr val="002060"/>
                </a:solidFill>
              </a:rPr>
              <a:t>fedele</a:t>
            </a:r>
            <a:r>
              <a:rPr lang="it-IT" sz="2400" b="1" dirty="0">
                <a:solidFill>
                  <a:srgbClr val="0070C0"/>
                </a:solidFill>
              </a:rPr>
              <a:t>  (Giovanni 1, 19-28</a:t>
            </a:r>
            <a:r>
              <a:rPr lang="it-IT" sz="2400" b="1" dirty="0" smtClean="0">
                <a:solidFill>
                  <a:srgbClr val="0070C0"/>
                </a:solidFill>
              </a:rPr>
              <a:t>)</a:t>
            </a:r>
            <a:endParaRPr lang="it-IT" sz="3200" dirty="0">
              <a:solidFill>
                <a:srgbClr val="002060"/>
              </a:solidFill>
            </a:endParaRPr>
          </a:p>
          <a:p>
            <a:r>
              <a:rPr lang="it-IT" sz="2400" b="1" dirty="0" smtClean="0">
                <a:solidFill>
                  <a:srgbClr val="002060"/>
                </a:solidFill>
              </a:rPr>
              <a:t>     </a:t>
            </a:r>
            <a:endParaRPr lang="it-IT" sz="2400" b="1" dirty="0">
              <a:solidFill>
                <a:srgbClr val="002060"/>
              </a:solidFill>
            </a:endParaRPr>
          </a:p>
          <a:p>
            <a:r>
              <a:rPr lang="it-IT" sz="2400" b="1" dirty="0">
                <a:solidFill>
                  <a:srgbClr val="002060"/>
                </a:solidFill>
              </a:rPr>
              <a:t> </a:t>
            </a:r>
            <a:r>
              <a:rPr lang="it-IT" sz="2400" b="1" dirty="0" smtClean="0">
                <a:solidFill>
                  <a:srgbClr val="002060"/>
                </a:solidFill>
              </a:rPr>
              <a:t>    II  “</a:t>
            </a:r>
            <a:r>
              <a:rPr lang="it-IT" sz="2400" b="1" dirty="0">
                <a:solidFill>
                  <a:srgbClr val="002060"/>
                </a:solidFill>
              </a:rPr>
              <a:t>Venite e vedrete</a:t>
            </a:r>
            <a:r>
              <a:rPr lang="it-IT" sz="2400" b="1" dirty="0" smtClean="0">
                <a:solidFill>
                  <a:srgbClr val="002060"/>
                </a:solidFill>
              </a:rPr>
              <a:t>”</a:t>
            </a:r>
          </a:p>
          <a:p>
            <a:r>
              <a:rPr lang="it-IT" sz="2400" b="1" dirty="0">
                <a:solidFill>
                  <a:srgbClr val="002060"/>
                </a:solidFill>
              </a:rPr>
              <a:t> </a:t>
            </a:r>
            <a:r>
              <a:rPr lang="it-IT" sz="2400" b="1" dirty="0" smtClean="0">
                <a:solidFill>
                  <a:srgbClr val="002060"/>
                </a:solidFill>
              </a:rPr>
              <a:t>           La </a:t>
            </a:r>
            <a:r>
              <a:rPr lang="it-IT" sz="2400" b="1" dirty="0">
                <a:solidFill>
                  <a:srgbClr val="002060"/>
                </a:solidFill>
              </a:rPr>
              <a:t>chiamata dei </a:t>
            </a:r>
            <a:r>
              <a:rPr lang="it-IT" sz="2400" b="1" dirty="0" smtClean="0">
                <a:solidFill>
                  <a:srgbClr val="002060"/>
                </a:solidFill>
              </a:rPr>
              <a:t>discepoli    </a:t>
            </a:r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Giovanni 1, 35-51</a:t>
            </a:r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endParaRPr lang="it-IT" sz="24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it-IT" sz="2400" b="1" dirty="0" smtClean="0">
                <a:solidFill>
                  <a:schemeClr val="accent5">
                    <a:lumMod val="50000"/>
                  </a:schemeClr>
                </a:solidFill>
              </a:rPr>
              <a:t>    III  “</a:t>
            </a:r>
            <a:r>
              <a:rPr lang="it-IT" sz="2400" b="1" dirty="0">
                <a:solidFill>
                  <a:schemeClr val="accent5">
                    <a:lumMod val="50000"/>
                  </a:schemeClr>
                </a:solidFill>
              </a:rPr>
              <a:t>Qualsiasi cosa dica, fatela</a:t>
            </a:r>
            <a:r>
              <a:rPr lang="it-IT" sz="2400" b="1" dirty="0" smtClean="0">
                <a:solidFill>
                  <a:schemeClr val="accent5">
                    <a:lumMod val="50000"/>
                  </a:schemeClr>
                </a:solidFill>
              </a:rPr>
              <a:t>”</a:t>
            </a:r>
          </a:p>
          <a:p>
            <a:r>
              <a:rPr lang="it-IT" sz="2400" b="1" dirty="0" smtClean="0">
                <a:solidFill>
                  <a:schemeClr val="accent5">
                    <a:lumMod val="50000"/>
                  </a:schemeClr>
                </a:solidFill>
              </a:rPr>
              <a:t>            Maria</a:t>
            </a:r>
            <a:r>
              <a:rPr lang="it-IT" sz="2400" b="1" dirty="0">
                <a:solidFill>
                  <a:schemeClr val="accent5">
                    <a:lumMod val="50000"/>
                  </a:schemeClr>
                </a:solidFill>
              </a:rPr>
              <a:t>, la </a:t>
            </a:r>
            <a:r>
              <a:rPr lang="it-IT" sz="2400" b="1" dirty="0" smtClean="0">
                <a:solidFill>
                  <a:schemeClr val="accent5">
                    <a:lumMod val="50000"/>
                  </a:schemeClr>
                </a:solidFill>
              </a:rPr>
              <a:t>mediatrice  </a:t>
            </a:r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Giovanni 2, 1-12</a:t>
            </a:r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endParaRPr lang="it-IT" sz="2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sz="2400" b="1" dirty="0" smtClean="0">
                <a:solidFill>
                  <a:schemeClr val="accent1">
                    <a:lumMod val="50000"/>
                  </a:schemeClr>
                </a:solidFill>
              </a:rPr>
              <a:t>    IV  “Vuoi 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</a:rPr>
              <a:t>guarire</a:t>
            </a:r>
            <a:r>
              <a:rPr lang="it-IT" sz="2400" b="1" dirty="0" smtClean="0">
                <a:solidFill>
                  <a:schemeClr val="accent1">
                    <a:lumMod val="50000"/>
                  </a:schemeClr>
                </a:solidFill>
              </a:rPr>
              <a:t>”?</a:t>
            </a:r>
          </a:p>
          <a:p>
            <a:r>
              <a:rPr lang="it-IT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400" b="1" dirty="0" smtClean="0">
                <a:solidFill>
                  <a:schemeClr val="accent1">
                    <a:lumMod val="50000"/>
                  </a:schemeClr>
                </a:solidFill>
              </a:rPr>
              <a:t>           Il 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</a:rPr>
              <a:t>paralitico della piscina di </a:t>
            </a:r>
            <a:r>
              <a:rPr lang="it-IT" sz="2400" b="1" dirty="0" err="1">
                <a:solidFill>
                  <a:schemeClr val="accent1">
                    <a:lumMod val="50000"/>
                  </a:schemeClr>
                </a:solidFill>
              </a:rPr>
              <a:t>Betzatà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</a:rPr>
              <a:t>.(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Giovanni 5, 1-16</a:t>
            </a:r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endParaRPr lang="it-IT" sz="2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it-IT" sz="2400" b="1" dirty="0" smtClean="0">
                <a:solidFill>
                  <a:schemeClr val="accent1">
                    <a:lumMod val="50000"/>
                  </a:schemeClr>
                </a:solidFill>
              </a:rPr>
              <a:t>    V</a:t>
            </a:r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it-IT" sz="2400" b="1" dirty="0" smtClean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</a:rPr>
              <a:t>Tu hai parole di vita eterna </a:t>
            </a:r>
            <a:r>
              <a:rPr lang="it-IT" sz="2400" b="1" dirty="0" smtClean="0">
                <a:solidFill>
                  <a:schemeClr val="accent1">
                    <a:lumMod val="50000"/>
                  </a:schemeClr>
                </a:solidFill>
              </a:rPr>
              <a:t>“</a:t>
            </a:r>
          </a:p>
          <a:p>
            <a:pPr lvl="1"/>
            <a:r>
              <a:rPr lang="it-IT" sz="2400" b="1" smtClean="0">
                <a:solidFill>
                  <a:schemeClr val="accent1">
                    <a:lumMod val="50000"/>
                  </a:schemeClr>
                </a:solidFill>
              </a:rPr>
              <a:t>    La 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</a:rPr>
              <a:t>crisi dei discepoli e la fede di </a:t>
            </a:r>
            <a:r>
              <a:rPr lang="it-IT" sz="2400" b="1" dirty="0" smtClean="0">
                <a:solidFill>
                  <a:schemeClr val="accent1">
                    <a:lumMod val="50000"/>
                  </a:schemeClr>
                </a:solidFill>
              </a:rPr>
              <a:t>Pietro   </a:t>
            </a:r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it-IT" sz="2400" b="1" dirty="0">
                <a:solidFill>
                  <a:schemeClr val="accent1">
                    <a:lumMod val="75000"/>
                  </a:schemeClr>
                </a:solidFill>
              </a:rPr>
              <a:t>Giovanni 6 ,59-69)</a:t>
            </a:r>
          </a:p>
          <a:p>
            <a:endParaRPr lang="it-IT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8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tol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534" y="144903"/>
            <a:ext cx="304165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888828" y="316550"/>
            <a:ext cx="6289735" cy="319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b="1" dirty="0" smtClean="0">
                <a:solidFill>
                  <a:schemeClr val="hlink"/>
                </a:solidFill>
              </a:rPr>
              <a:t>2019 GIORNATE </a:t>
            </a:r>
            <a:r>
              <a:rPr lang="it-IT" altLang="it-IT" b="1" dirty="0">
                <a:solidFill>
                  <a:schemeClr val="hlink"/>
                </a:solidFill>
              </a:rPr>
              <a:t>DI STUDIO         RESPONSABILI SETTORE ADULTI</a:t>
            </a:r>
            <a:r>
              <a:rPr lang="it-IT" altLang="it-IT" dirty="0"/>
              <a:t> 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22</a:t>
            </a:fld>
            <a:endParaRPr lang="it-IT"/>
          </a:p>
        </p:txBody>
      </p:sp>
      <p:pic>
        <p:nvPicPr>
          <p:cNvPr id="2176" name="Picture 128" descr="97888689434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016" y="1143000"/>
            <a:ext cx="35433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8" name="Picture 130" descr="978883204706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322" y="1006476"/>
            <a:ext cx="40100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55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sz="1800" b="1" dirty="0" smtClean="0">
                <a:solidFill>
                  <a:srgbClr val="222FC1"/>
                </a:solidFill>
              </a:rPr>
              <a:t>                                                             2019 </a:t>
            </a:r>
            <a:r>
              <a:rPr lang="it-IT" altLang="it-IT" sz="1800" b="1" dirty="0" smtClean="0">
                <a:solidFill>
                  <a:srgbClr val="222FC1"/>
                </a:solidFill>
                <a:latin typeface="Calibri (Corpo)"/>
              </a:rPr>
              <a:t>GIORNATE </a:t>
            </a:r>
            <a:r>
              <a:rPr lang="it-IT" altLang="it-IT" sz="1800" b="1" dirty="0">
                <a:solidFill>
                  <a:srgbClr val="222FC1"/>
                </a:solidFill>
                <a:latin typeface="Calibri (Corpo)"/>
              </a:rPr>
              <a:t>DI STUDIO         RESPONSABILI SETTORE ADULTI </a:t>
            </a:r>
            <a:r>
              <a:rPr lang="it-IT" altLang="it-IT" sz="1800" b="1" dirty="0">
                <a:solidFill>
                  <a:srgbClr val="222FC1"/>
                </a:solidFill>
              </a:rPr>
              <a:t/>
            </a:r>
            <a:br>
              <a:rPr lang="it-IT" altLang="it-IT" sz="1800" b="1" dirty="0">
                <a:solidFill>
                  <a:srgbClr val="222FC1"/>
                </a:solidFill>
              </a:rPr>
            </a:br>
            <a:endParaRPr lang="it-IT" sz="1800" b="1" dirty="0">
              <a:solidFill>
                <a:srgbClr val="222FC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23</a:t>
            </a:fld>
            <a:endParaRPr lang="it-IT"/>
          </a:p>
        </p:txBody>
      </p:sp>
      <p:pic>
        <p:nvPicPr>
          <p:cNvPr id="5" name="Titol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898" y="402978"/>
            <a:ext cx="304165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98" y="1728540"/>
            <a:ext cx="3493916" cy="4736719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992" y="1613905"/>
            <a:ext cx="3759586" cy="5173993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9014" y="1607490"/>
            <a:ext cx="3405201" cy="485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3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tol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534" y="144903"/>
            <a:ext cx="304165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888828" y="316550"/>
            <a:ext cx="629037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b="1" dirty="0" smtClean="0">
                <a:solidFill>
                  <a:schemeClr val="hlink"/>
                </a:solidFill>
              </a:rPr>
              <a:t>2019  </a:t>
            </a:r>
            <a:r>
              <a:rPr lang="it-IT" altLang="it-IT" b="1" dirty="0">
                <a:solidFill>
                  <a:schemeClr val="hlink"/>
                </a:solidFill>
              </a:rPr>
              <a:t>GIORNATE DI STUDIO         RESPONSABILI SETTORE ADULTI</a:t>
            </a:r>
            <a:r>
              <a:rPr lang="it-IT" altLang="it-IT" dirty="0"/>
              <a:t> 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24</a:t>
            </a:fld>
            <a:endParaRPr lang="it-IT"/>
          </a:p>
        </p:txBody>
      </p:sp>
      <p:pic>
        <p:nvPicPr>
          <p:cNvPr id="5122" name="Picture 2" descr="97888689437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43" y="1003619"/>
            <a:ext cx="4194027" cy="571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15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432543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        OGNI SITUAZIONE E’UN’OCCASIONE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9825" y="972766"/>
            <a:ext cx="10515600" cy="5204197"/>
          </a:xfrm>
        </p:spPr>
        <p:txBody>
          <a:bodyPr>
            <a:noAutofit/>
          </a:bodyPr>
          <a:lstStyle/>
          <a:p>
            <a:pPr marL="0" lvl="0" indent="0" algn="just">
              <a:buNone/>
            </a:pPr>
            <a:endParaRPr lang="it-IT" sz="3600" smtClean="0">
              <a:solidFill>
                <a:srgbClr val="002060"/>
              </a:solidFill>
            </a:endParaRPr>
          </a:p>
          <a:p>
            <a:pPr marL="0" lvl="0" indent="0" algn="just">
              <a:buNone/>
            </a:pPr>
            <a:r>
              <a:rPr lang="it-IT" sz="3600" smtClean="0">
                <a:solidFill>
                  <a:srgbClr val="002060"/>
                </a:solidFill>
              </a:rPr>
              <a:t>Traendo </a:t>
            </a:r>
            <a:r>
              <a:rPr lang="it-IT" sz="3600" dirty="0">
                <a:solidFill>
                  <a:srgbClr val="002060"/>
                </a:solidFill>
              </a:rPr>
              <a:t>spunto dalla Lettera di San Paolo ai Filippesi,  il nostro Arcivescovo Mario </a:t>
            </a:r>
            <a:r>
              <a:rPr lang="it-IT" sz="3600" dirty="0" err="1">
                <a:solidFill>
                  <a:srgbClr val="002060"/>
                </a:solidFill>
              </a:rPr>
              <a:t>Delpini</a:t>
            </a:r>
            <a:r>
              <a:rPr lang="it-IT" sz="3600" dirty="0">
                <a:solidFill>
                  <a:srgbClr val="002060"/>
                </a:solidFill>
              </a:rPr>
              <a:t> nella lettera pastorale </a:t>
            </a:r>
            <a:r>
              <a:rPr lang="it-IT" sz="3600" dirty="0">
                <a:solidFill>
                  <a:srgbClr val="FF0000"/>
                </a:solidFill>
              </a:rPr>
              <a:t>“La situazione è occasione - </a:t>
            </a:r>
            <a:r>
              <a:rPr lang="it-IT" sz="3600" i="1" dirty="0">
                <a:solidFill>
                  <a:srgbClr val="FF0000"/>
                </a:solidFill>
              </a:rPr>
              <a:t>per il progresso e la gioia della vostra fede</a:t>
            </a:r>
            <a:r>
              <a:rPr lang="it-IT" sz="3600" dirty="0">
                <a:solidFill>
                  <a:srgbClr val="FF0000"/>
                </a:solidFill>
              </a:rPr>
              <a:t>” </a:t>
            </a:r>
            <a:r>
              <a:rPr lang="it-IT" sz="3600" dirty="0">
                <a:solidFill>
                  <a:srgbClr val="002060"/>
                </a:solidFill>
              </a:rPr>
              <a:t>ci stimola a vivere i diversi tempi dell’anno liturgico come situazioni capaci di sprigionare significative occasioni di crescita nella fede e a valutare ogni situazione che si presenti come occasione di riflessione e crescita, anche nella vita civile.</a:t>
            </a:r>
          </a:p>
          <a:p>
            <a:pPr marL="0" indent="0" algn="just">
              <a:buNone/>
            </a:pPr>
            <a:endParaRPr lang="it-IT" sz="3600" dirty="0">
              <a:solidFill>
                <a:srgbClr val="00206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65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1" y="583489"/>
            <a:ext cx="10515600" cy="1695687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cap="all" dirty="0" smtClean="0">
                <a:latin typeface="+mn-lt"/>
                <a:hlinkClick r:id="rId2"/>
              </a:rPr>
              <a:t/>
            </a:r>
            <a:br>
              <a:rPr lang="it-IT" b="1" cap="all" dirty="0" smtClean="0">
                <a:latin typeface="+mn-lt"/>
                <a:hlinkClick r:id="rId2"/>
              </a:rPr>
            </a:br>
            <a:r>
              <a:rPr lang="it-IT" b="1" cap="all" dirty="0">
                <a:latin typeface="+mn-lt"/>
                <a:hlinkClick r:id="rId2"/>
              </a:rPr>
              <a:t/>
            </a:r>
            <a:br>
              <a:rPr lang="it-IT" b="1" cap="all" dirty="0">
                <a:latin typeface="+mn-lt"/>
                <a:hlinkClick r:id="rId2"/>
              </a:rPr>
            </a:br>
            <a:r>
              <a:rPr lang="it-IT" b="1" cap="all" dirty="0" smtClean="0">
                <a:latin typeface="+mn-lt"/>
              </a:rPr>
              <a:t>                      </a:t>
            </a:r>
            <a:r>
              <a:rPr lang="it-IT" altLang="it-IT" sz="2000" b="1" dirty="0" smtClean="0">
                <a:solidFill>
                  <a:schemeClr val="hlink"/>
                </a:solidFill>
                <a:latin typeface="Calibri (Corpo)"/>
              </a:rPr>
              <a:t>2019     </a:t>
            </a:r>
            <a:r>
              <a:rPr lang="it-IT" altLang="it-IT" sz="2000" b="1" dirty="0">
                <a:solidFill>
                  <a:schemeClr val="hlink"/>
                </a:solidFill>
                <a:latin typeface="Calibri (Corpo)"/>
              </a:rPr>
              <a:t>GIORNATE  DI STUDIO         RESPONSABILI SETTORE ADULTI</a:t>
            </a:r>
            <a:r>
              <a:rPr lang="it-IT" altLang="it-IT" sz="2000" dirty="0">
                <a:latin typeface="Calibri (Corpo)"/>
              </a:rPr>
              <a:t> </a:t>
            </a:r>
            <a:r>
              <a:rPr lang="it-IT" altLang="it-IT" dirty="0" smtClean="0"/>
              <a:t/>
            </a:r>
            <a:br>
              <a:rPr lang="it-IT" altLang="it-IT" dirty="0" smtClean="0"/>
            </a:br>
            <a:r>
              <a:rPr lang="it-IT" b="1" cap="all" dirty="0" smtClean="0">
                <a:latin typeface="+mn-lt"/>
                <a:hlinkClick r:id="rId2"/>
              </a:rPr>
              <a:t/>
            </a:r>
            <a:br>
              <a:rPr lang="it-IT" b="1" cap="all" dirty="0" smtClean="0">
                <a:latin typeface="+mn-lt"/>
                <a:hlinkClick r:id="rId2"/>
              </a:rPr>
            </a:br>
            <a:r>
              <a:rPr lang="it-IT" b="1" cap="all" dirty="0" smtClean="0">
                <a:latin typeface="+mn-lt"/>
                <a:hlinkClick r:id="rId2"/>
              </a:rPr>
              <a:t>“</a:t>
            </a:r>
            <a:r>
              <a:rPr lang="it-IT" b="1" cap="all" dirty="0">
                <a:latin typeface="+mn-lt"/>
                <a:hlinkClick r:id="rId2"/>
              </a:rPr>
              <a:t>HO UN POPOLO NUMEROSO IN QUESTA CITTÀ</a:t>
            </a:r>
            <a:r>
              <a:rPr lang="it-IT" b="1" cap="all" dirty="0" smtClean="0">
                <a:latin typeface="+mn-lt"/>
                <a:hlinkClick r:id="rId2"/>
              </a:rPr>
              <a:t>”</a:t>
            </a:r>
            <a:r>
              <a:rPr lang="it-IT" b="1" cap="all" dirty="0" smtClean="0"/>
              <a:t/>
            </a:r>
            <a:br>
              <a:rPr lang="it-IT" b="1" cap="all" dirty="0" smtClean="0"/>
            </a:br>
            <a:r>
              <a:rPr lang="it-IT" cap="all" dirty="0">
                <a:latin typeface="Century Gothic" pitchFamily="34" charset="0"/>
              </a:rPr>
              <a:t/>
            </a:r>
            <a:br>
              <a:rPr lang="it-IT" cap="all" dirty="0">
                <a:latin typeface="Century Gothic" pitchFamily="34" charset="0"/>
              </a:rPr>
            </a:br>
            <a:r>
              <a:rPr lang="it-IT" sz="4000" b="1" cap="all" dirty="0" smtClean="0">
                <a:solidFill>
                  <a:srgbClr val="8FACF1"/>
                </a:solidFill>
                <a:latin typeface="Calibri (Corpo)"/>
              </a:rPr>
              <a:t>Verso </a:t>
            </a:r>
            <a:r>
              <a:rPr lang="it-IT" sz="4000" b="1" cap="all" dirty="0" err="1" smtClean="0">
                <a:solidFill>
                  <a:srgbClr val="8FACF1"/>
                </a:solidFill>
                <a:latin typeface="Calibri (Corpo)"/>
              </a:rPr>
              <a:t>lA</a:t>
            </a:r>
            <a:r>
              <a:rPr lang="it-IT" sz="4000" b="1" cap="all" dirty="0" smtClean="0">
                <a:solidFill>
                  <a:srgbClr val="8FACF1"/>
                </a:solidFill>
                <a:latin typeface="Calibri (Corpo)"/>
              </a:rPr>
              <a:t>  XVII Assemblea diocesana </a:t>
            </a:r>
            <a:br>
              <a:rPr lang="it-IT" sz="4000" b="1" cap="all" dirty="0" smtClean="0">
                <a:solidFill>
                  <a:srgbClr val="8FACF1"/>
                </a:solidFill>
                <a:latin typeface="Calibri (Corpo)"/>
              </a:rPr>
            </a:br>
            <a:r>
              <a:rPr lang="it-IT" sz="4000" b="1" cap="all" dirty="0" smtClean="0">
                <a:solidFill>
                  <a:srgbClr val="8FACF1"/>
                </a:solidFill>
                <a:latin typeface="Calibri (Corpo)"/>
              </a:rPr>
              <a:t>23 Febbraio 2020</a:t>
            </a:r>
            <a:endParaRPr lang="it-IT" sz="4000" b="1" dirty="0">
              <a:solidFill>
                <a:srgbClr val="8FACF1"/>
              </a:solidFill>
              <a:latin typeface="Calibri (Corpo)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26</a:t>
            </a:fld>
            <a:endParaRPr lang="it-IT"/>
          </a:p>
        </p:txBody>
      </p:sp>
      <p:pic>
        <p:nvPicPr>
          <p:cNvPr id="4098" name="Picture 2" descr="C:\Users\io\Desktop\foto conv presidenze_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383" y="3719015"/>
            <a:ext cx="5472752" cy="313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tolo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592" y="347044"/>
            <a:ext cx="304165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74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70952" y="871228"/>
            <a:ext cx="7886700" cy="951611"/>
          </a:xfrm>
        </p:spPr>
        <p:txBody>
          <a:bodyPr>
            <a:normAutofit fontScale="90000"/>
          </a:bodyPr>
          <a:lstStyle/>
          <a:p>
            <a:pPr algn="ctr" fontAlgn="base"/>
            <a:r>
              <a:rPr lang="it-IT" sz="3600" b="1" dirty="0">
                <a:solidFill>
                  <a:srgbClr val="002060"/>
                </a:solidFill>
              </a:rPr>
              <a:t>Valorizziamo …..</a:t>
            </a:r>
            <a:r>
              <a:rPr lang="it-IT" sz="3200" b="1" dirty="0">
                <a:solidFill>
                  <a:srgbClr val="FF0000"/>
                </a:solidFill>
              </a:rPr>
              <a:t>IL CONSIGLIO DELLE   </a:t>
            </a:r>
            <a:br>
              <a:rPr lang="it-IT" sz="3200" b="1" dirty="0">
                <a:solidFill>
                  <a:srgbClr val="FF0000"/>
                </a:solidFill>
              </a:rPr>
            </a:br>
            <a:r>
              <a:rPr lang="it-IT" sz="3200" b="1" dirty="0">
                <a:solidFill>
                  <a:srgbClr val="FF0000"/>
                </a:solidFill>
              </a:rPr>
              <a:t> ASSOCIAZIONI TERRITORIALI DI BASE (ATB)</a:t>
            </a:r>
            <a:endParaRPr lang="it-IT" sz="32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41405" y="2026157"/>
            <a:ext cx="11145794" cy="4512756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it-IT" sz="3000" dirty="0">
                <a:solidFill>
                  <a:srgbClr val="FF0000"/>
                </a:solidFill>
              </a:rPr>
              <a:t>motore </a:t>
            </a:r>
            <a:r>
              <a:rPr lang="it-IT" sz="3000" dirty="0">
                <a:solidFill>
                  <a:srgbClr val="002060"/>
                </a:solidFill>
              </a:rPr>
              <a:t>delle Associazioni sul territorio:</a:t>
            </a:r>
          </a:p>
          <a:p>
            <a:pPr marL="0" indent="0" fontAlgn="base">
              <a:buNone/>
            </a:pPr>
            <a:r>
              <a:rPr lang="it-IT" sz="3000" dirty="0">
                <a:solidFill>
                  <a:srgbClr val="FF0000"/>
                </a:solidFill>
              </a:rPr>
              <a:t>vero luogo di </a:t>
            </a:r>
            <a:r>
              <a:rPr lang="it-IT" sz="3000" dirty="0">
                <a:solidFill>
                  <a:srgbClr val="002060"/>
                </a:solidFill>
              </a:rPr>
              <a:t>fraternità, confronto e azione comune</a:t>
            </a:r>
          </a:p>
          <a:p>
            <a:pPr marL="0" indent="0">
              <a:buNone/>
            </a:pPr>
            <a:r>
              <a:rPr lang="it-IT" sz="3000" dirty="0">
                <a:solidFill>
                  <a:srgbClr val="FF0000"/>
                </a:solidFill>
              </a:rPr>
              <a:t>testimonianza che è possibile </a:t>
            </a:r>
            <a:r>
              <a:rPr lang="it-IT" sz="3000" dirty="0">
                <a:solidFill>
                  <a:srgbClr val="002060"/>
                </a:solidFill>
              </a:rPr>
              <a:t>decidere insieme, andare d’accordo, stimarsi a vicenda</a:t>
            </a:r>
          </a:p>
          <a:p>
            <a:pPr marL="0" indent="0" algn="just">
              <a:buNone/>
            </a:pPr>
            <a:r>
              <a:rPr lang="it-IT" sz="3000" dirty="0" smtClean="0">
                <a:solidFill>
                  <a:srgbClr val="002060"/>
                </a:solidFill>
              </a:rPr>
              <a:t>____________________________________________________</a:t>
            </a:r>
          </a:p>
          <a:p>
            <a:pPr marL="0" indent="0" algn="ctr">
              <a:buNone/>
            </a:pPr>
            <a:r>
              <a:rPr lang="it-IT" sz="3000" b="1" dirty="0" smtClean="0">
                <a:solidFill>
                  <a:srgbClr val="002060"/>
                </a:solidFill>
                <a:latin typeface="+mj-lt"/>
              </a:rPr>
              <a:t>Verso nuove responsabilità ,</a:t>
            </a:r>
            <a:r>
              <a:rPr lang="it-IT" sz="3000" b="1" dirty="0">
                <a:solidFill>
                  <a:srgbClr val="002060"/>
                </a:solidFill>
                <a:latin typeface="+mj-lt"/>
              </a:rPr>
              <a:t>v</a:t>
            </a:r>
            <a:r>
              <a:rPr lang="it-IT" sz="3000" b="1" dirty="0" smtClean="0">
                <a:solidFill>
                  <a:srgbClr val="002060"/>
                </a:solidFill>
                <a:latin typeface="+mj-lt"/>
              </a:rPr>
              <a:t>erso  </a:t>
            </a:r>
            <a:r>
              <a:rPr lang="it-IT" sz="3000" b="1" dirty="0" err="1" smtClean="0">
                <a:solidFill>
                  <a:srgbClr val="002060"/>
                </a:solidFill>
                <a:latin typeface="+mj-lt"/>
              </a:rPr>
              <a:t>responsabiltà</a:t>
            </a:r>
            <a:r>
              <a:rPr lang="it-IT" sz="3000" b="1" dirty="0" smtClean="0">
                <a:solidFill>
                  <a:srgbClr val="002060"/>
                </a:solidFill>
                <a:latin typeface="+mj-lt"/>
              </a:rPr>
              <a:t> rinnovate </a:t>
            </a:r>
          </a:p>
          <a:p>
            <a:pPr marL="0" indent="0" algn="ctr">
              <a:buNone/>
            </a:pPr>
            <a:r>
              <a:rPr lang="it-IT" sz="30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it-IT" sz="3000" dirty="0" smtClean="0">
                <a:solidFill>
                  <a:srgbClr val="002060"/>
                </a:solidFill>
              </a:rPr>
              <a:t>aiutiamoci </a:t>
            </a:r>
            <a:r>
              <a:rPr lang="it-IT" sz="3000" dirty="0">
                <a:solidFill>
                  <a:srgbClr val="002060"/>
                </a:solidFill>
              </a:rPr>
              <a:t>reciprocamente…Presidenti, RUD e RUZ</a:t>
            </a:r>
          </a:p>
          <a:p>
            <a:pPr marL="0" indent="0" algn="ctr">
              <a:buNone/>
            </a:pPr>
            <a:r>
              <a:rPr lang="it-IT" sz="3000" dirty="0">
                <a:solidFill>
                  <a:srgbClr val="002060"/>
                </a:solidFill>
              </a:rPr>
              <a:t>in un </a:t>
            </a:r>
            <a:r>
              <a:rPr lang="it-IT" sz="3000" dirty="0">
                <a:solidFill>
                  <a:srgbClr val="FF0000"/>
                </a:solidFill>
              </a:rPr>
              <a:t>dinamico gioco di squadra </a:t>
            </a:r>
            <a:r>
              <a:rPr lang="it-IT" sz="3000" dirty="0">
                <a:solidFill>
                  <a:srgbClr val="002060"/>
                </a:solidFill>
              </a:rPr>
              <a:t>con il supporto del Centro Diocesano</a:t>
            </a:r>
          </a:p>
          <a:p>
            <a:pPr marL="0" indent="0" algn="ctr">
              <a:buNone/>
            </a:pPr>
            <a:endParaRPr lang="it-IT" sz="32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27</a:t>
            </a:fld>
            <a:endParaRPr lang="it-IT"/>
          </a:p>
        </p:txBody>
      </p:sp>
      <p:pic>
        <p:nvPicPr>
          <p:cNvPr id="6" name="Titol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534" y="144903"/>
            <a:ext cx="304165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3888828" y="316550"/>
            <a:ext cx="650133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b="1" dirty="0" smtClean="0">
                <a:solidFill>
                  <a:schemeClr val="hlink"/>
                </a:solidFill>
              </a:rPr>
              <a:t>2019     GIORNATE  DI </a:t>
            </a:r>
            <a:r>
              <a:rPr lang="it-IT" altLang="it-IT" b="1" dirty="0">
                <a:solidFill>
                  <a:schemeClr val="hlink"/>
                </a:solidFill>
              </a:rPr>
              <a:t>STUDIO         RESPONSABILI SETTORE ADULTI</a:t>
            </a:r>
            <a:r>
              <a:rPr lang="it-IT" alt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613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tolo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534" y="144903"/>
            <a:ext cx="304165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888828" y="316550"/>
            <a:ext cx="635385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b="1" dirty="0" smtClean="0">
                <a:solidFill>
                  <a:schemeClr val="hlink"/>
                </a:solidFill>
              </a:rPr>
              <a:t>2019  GIORNATE </a:t>
            </a:r>
            <a:r>
              <a:rPr lang="it-IT" altLang="it-IT" b="1" dirty="0">
                <a:solidFill>
                  <a:schemeClr val="hlink"/>
                </a:solidFill>
              </a:rPr>
              <a:t>DI STUDIO         RESPONSABILI SETTORE ADULTI</a:t>
            </a:r>
            <a:r>
              <a:rPr lang="it-IT" altLang="it-IT" dirty="0"/>
              <a:t> </a:t>
            </a:r>
          </a:p>
        </p:txBody>
      </p:sp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74154"/>
              </p:ext>
            </p:extLst>
          </p:nvPr>
        </p:nvGraphicFramePr>
        <p:xfrm>
          <a:off x="311534" y="2285807"/>
          <a:ext cx="5146295" cy="4144136"/>
        </p:xfrm>
        <a:graphic>
          <a:graphicData uri="http://schemas.openxmlformats.org/drawingml/2006/table">
            <a:tbl>
              <a:tblPr/>
              <a:tblGrid>
                <a:gridCol w="783347"/>
                <a:gridCol w="942000"/>
                <a:gridCol w="555285"/>
                <a:gridCol w="872590"/>
                <a:gridCol w="1160147"/>
                <a:gridCol w="832926"/>
              </a:tblGrid>
              <a:tr h="438913">
                <a:tc rowSpan="3" gridSpan="2">
                  <a:txBody>
                    <a:bodyPr/>
                    <a:lstStyle/>
                    <a:p>
                      <a:pPr algn="l" rtl="0" fontAlgn="t"/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2700" marR="12700" marT="1270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Adulti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Totale Generale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differenza anno precedente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38913">
                <a:tc gridSpan="2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Totali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Totali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438913">
                <a:tc gridSpan="2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N°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N°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Importo €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38913">
                <a:tc>
                  <a:txBody>
                    <a:bodyPr/>
                    <a:lstStyle/>
                    <a:p>
                      <a:pPr algn="l" rtl="0" fontAlgn="t"/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is-I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A.A. 2016/2017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hr-H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5.058</a:t>
                      </a:r>
                    </a:p>
                  </a:txBody>
                  <a:tcPr marL="12700" marR="12700" marT="1270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6.339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nb-N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179.866,00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- 362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38913">
                <a:tc>
                  <a:txBody>
                    <a:bodyPr/>
                    <a:lstStyle/>
                    <a:p>
                      <a:pPr algn="l" rtl="0" fontAlgn="t"/>
                      <a:r>
                        <a:rPr lang="sk-SK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is-I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A.A. 2017/2018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hr-H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4.861</a:t>
                      </a:r>
                    </a:p>
                  </a:txBody>
                  <a:tcPr marL="12700" marR="12700" marT="1270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hr-H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6.107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190.044,00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0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- 232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38913">
                <a:tc>
                  <a:txBody>
                    <a:bodyPr/>
                    <a:lstStyle/>
                    <a:p>
                      <a:pPr algn="l" rtl="0" fontAlgn="t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Totale Generale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is-I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A.A. 2018/2019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hr-H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4.492</a:t>
                      </a:r>
                    </a:p>
                  </a:txBody>
                  <a:tcPr marL="12700" marR="12700" marT="1270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nb-N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5.764</a:t>
                      </a:r>
                    </a:p>
                  </a:txBody>
                  <a:tcPr marL="12700" marR="12700" marT="127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nb-N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192.718,00</a:t>
                      </a:r>
                    </a:p>
                  </a:txBody>
                  <a:tcPr marL="12700" marR="12700" marT="12700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- 343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23446"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47140"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differenza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scorso anno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- 369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- 343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45792">
                <a:tc>
                  <a:txBody>
                    <a:bodyPr/>
                    <a:lstStyle/>
                    <a:p>
                      <a:pPr algn="l" fontAlgn="ctr"/>
                      <a:r>
                        <a:rPr lang="sk-SK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47140">
                <a:tc>
                  <a:txBody>
                    <a:bodyPr/>
                    <a:lstStyle/>
                    <a:p>
                      <a:pPr algn="l" fontAlgn="ctr"/>
                      <a:r>
                        <a:rPr lang="sk-SK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cessati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s-I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505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744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47140">
                <a:tc>
                  <a:txBody>
                    <a:bodyPr/>
                    <a:lstStyle/>
                    <a:p>
                      <a:pPr algn="l" fontAlgn="ctr"/>
                      <a:r>
                        <a:rPr lang="sk-SK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nuovi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136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s-I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401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el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903458"/>
              </p:ext>
            </p:extLst>
          </p:nvPr>
        </p:nvGraphicFramePr>
        <p:xfrm>
          <a:off x="6492748" y="2395665"/>
          <a:ext cx="4546600" cy="3129280"/>
        </p:xfrm>
        <a:graphic>
          <a:graphicData uri="http://schemas.openxmlformats.org/drawingml/2006/table">
            <a:tbl>
              <a:tblPr/>
              <a:tblGrid>
                <a:gridCol w="884744"/>
                <a:gridCol w="1605646"/>
                <a:gridCol w="581637"/>
                <a:gridCol w="843783"/>
                <a:gridCol w="630790"/>
              </a:tblGrid>
              <a:tr h="2032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INCASSI PER TIPOLOGIA DI ADESIONI 2018-2019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>
                      <a:noFill/>
                    </a:lnL>
                    <a:lnT>
                      <a:noFill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importo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>
                      <a:noFill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ordinaria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totale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3278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€ 109.088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>
                      <a:noFill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sostenitori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totale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434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€ 18.947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>
                      <a:noFill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benemerita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totale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€ 2.620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>
                      <a:noFill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agevolati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totale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2020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€ 62.063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>
                      <a:noFill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L>
                      <a:noFill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INCASSO TOTALE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5764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€ 192.718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>
                      <a:noFill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CasellaDiTesto 14"/>
          <p:cNvSpPr txBox="1"/>
          <p:nvPr/>
        </p:nvSpPr>
        <p:spPr>
          <a:xfrm rot="20712816">
            <a:off x="5877489" y="5853090"/>
            <a:ext cx="3368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 GRAZIE   !!!! 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571500" y="968157"/>
            <a:ext cx="9886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accent1">
                    <a:lumMod val="50000"/>
                  </a:schemeClr>
                </a:solidFill>
              </a:rPr>
              <a:t>LA SOSTENIBILITA’ FINANZIARIA </a:t>
            </a:r>
            <a:endParaRPr lang="it-IT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40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tolo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534" y="144903"/>
            <a:ext cx="304165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888828" y="316550"/>
            <a:ext cx="629037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b="1" dirty="0" smtClean="0">
                <a:solidFill>
                  <a:schemeClr val="hlink"/>
                </a:solidFill>
              </a:rPr>
              <a:t>2019  GIORNATE </a:t>
            </a:r>
            <a:r>
              <a:rPr lang="it-IT" altLang="it-IT" b="1" dirty="0">
                <a:solidFill>
                  <a:schemeClr val="hlink"/>
                </a:solidFill>
              </a:rPr>
              <a:t>DI STUDIO         RESPONSABILI SETTORE ADULTI</a:t>
            </a:r>
            <a:r>
              <a:rPr lang="it-IT" altLang="it-IT" dirty="0"/>
              <a:t> 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29</a:t>
            </a:fld>
            <a:endParaRPr lang="it-IT"/>
          </a:p>
        </p:txBody>
      </p:sp>
      <p:sp>
        <p:nvSpPr>
          <p:cNvPr id="7" name="Elaborazione alternativa 6"/>
          <p:cNvSpPr/>
          <p:nvPr/>
        </p:nvSpPr>
        <p:spPr>
          <a:xfrm>
            <a:off x="194554" y="272375"/>
            <a:ext cx="11828834" cy="6400799"/>
          </a:xfrm>
          <a:prstGeom prst="flowChartAlternateProcess">
            <a:avLst/>
          </a:prstGeom>
          <a:solidFill>
            <a:srgbClr val="6BD1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b="1" dirty="0"/>
          </a:p>
          <a:p>
            <a:r>
              <a:rPr lang="it-IT" sz="3200" b="1" dirty="0" smtClean="0">
                <a:solidFill>
                  <a:schemeClr val="tx1"/>
                </a:solidFill>
              </a:rPr>
              <a:t>La </a:t>
            </a:r>
            <a:r>
              <a:rPr lang="it-IT" sz="3200" b="1" dirty="0">
                <a:solidFill>
                  <a:schemeClr val="tx1"/>
                </a:solidFill>
              </a:rPr>
              <a:t>sfida della sostenibilità economica</a:t>
            </a:r>
            <a:endParaRPr lang="it-IT" sz="3200" b="0" dirty="0" smtClean="0">
              <a:solidFill>
                <a:schemeClr val="tx1"/>
              </a:solidFill>
              <a:effectLst/>
            </a:endParaRPr>
          </a:p>
          <a:p>
            <a:pPr marL="457200" indent="-457200">
              <a:buFont typeface="Arial" charset="0"/>
              <a:buChar char="•"/>
            </a:pPr>
            <a:r>
              <a:rPr lang="it-IT" sz="2800" dirty="0" smtClean="0">
                <a:solidFill>
                  <a:schemeClr val="tx1"/>
                </a:solidFill>
              </a:rPr>
              <a:t>si </a:t>
            </a:r>
            <a:r>
              <a:rPr lang="it-IT" sz="2800" dirty="0">
                <a:solidFill>
                  <a:schemeClr val="tx1"/>
                </a:solidFill>
              </a:rPr>
              <a:t>è passati dalle 15 unità lavorative di più di 10 anni fa alle quasi 2 di </a:t>
            </a:r>
            <a:r>
              <a:rPr lang="it-IT" sz="2800" dirty="0" smtClean="0">
                <a:solidFill>
                  <a:schemeClr val="tx1"/>
                </a:solidFill>
              </a:rPr>
              <a:t>oggi </a:t>
            </a:r>
          </a:p>
          <a:p>
            <a:pPr marL="457200" indent="-457200">
              <a:buFont typeface="Arial" charset="0"/>
              <a:buChar char="•"/>
            </a:pPr>
            <a:r>
              <a:rPr lang="it-IT" sz="2800" dirty="0" smtClean="0">
                <a:solidFill>
                  <a:schemeClr val="tx1"/>
                </a:solidFill>
              </a:rPr>
              <a:t>fa </a:t>
            </a:r>
            <a:r>
              <a:rPr lang="it-IT" sz="2800" dirty="0">
                <a:solidFill>
                  <a:schemeClr val="tx1"/>
                </a:solidFill>
              </a:rPr>
              <a:t>i conti con quote fisse di soci che non </a:t>
            </a:r>
            <a:r>
              <a:rPr lang="it-IT" sz="2800" dirty="0" smtClean="0">
                <a:solidFill>
                  <a:schemeClr val="tx1"/>
                </a:solidFill>
              </a:rPr>
              <a:t>sono sufficienti </a:t>
            </a:r>
          </a:p>
          <a:p>
            <a:pPr marL="457200" indent="-457200">
              <a:buFont typeface="Arial" charset="0"/>
              <a:buChar char="•"/>
            </a:pPr>
            <a:r>
              <a:rPr lang="it-IT" sz="2800" dirty="0" smtClean="0">
                <a:solidFill>
                  <a:schemeClr val="tx1"/>
                </a:solidFill>
              </a:rPr>
              <a:t>ci sono nuove </a:t>
            </a:r>
            <a:r>
              <a:rPr lang="it-IT" sz="2800" dirty="0">
                <a:solidFill>
                  <a:schemeClr val="tx1"/>
                </a:solidFill>
              </a:rPr>
              <a:t>esigenze di comunicazione </a:t>
            </a:r>
            <a:endParaRPr lang="it-IT" sz="2800" dirty="0" smtClean="0">
              <a:solidFill>
                <a:schemeClr val="tx1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it-IT" sz="2800" dirty="0">
                <a:solidFill>
                  <a:schemeClr val="tx1"/>
                </a:solidFill>
              </a:rPr>
              <a:t>n</a:t>
            </a:r>
            <a:r>
              <a:rPr lang="it-IT" sz="2800" dirty="0" smtClean="0">
                <a:solidFill>
                  <a:schemeClr val="tx1"/>
                </a:solidFill>
              </a:rPr>
              <a:t>on  chiude </a:t>
            </a:r>
            <a:r>
              <a:rPr lang="it-IT" sz="2800" dirty="0">
                <a:solidFill>
                  <a:schemeClr val="tx1"/>
                </a:solidFill>
              </a:rPr>
              <a:t>alla prima difficoltà una realtà che ci è stata generosamente affidata (e che dobbiamo a nostra volta riaffidare) </a:t>
            </a:r>
            <a:r>
              <a:rPr lang="it-IT" sz="2800" dirty="0" smtClean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Arial" charset="0"/>
              <a:buChar char="•"/>
            </a:pPr>
            <a:r>
              <a:rPr lang="it-IT" sz="2800" dirty="0" smtClean="0">
                <a:solidFill>
                  <a:schemeClr val="tx1"/>
                </a:solidFill>
              </a:rPr>
              <a:t>la </a:t>
            </a:r>
            <a:r>
              <a:rPr lang="it-IT" sz="2800" dirty="0">
                <a:solidFill>
                  <a:schemeClr val="tx1"/>
                </a:solidFill>
              </a:rPr>
              <a:t>sensibilizzazione sulle questioni economiche hanno fatto emergere segnali di impegno ed entusiasmo che per noi sono una responsabilità: uno su tutti il grande risultato delle quote sostenitori</a:t>
            </a:r>
            <a:r>
              <a:rPr lang="it-IT" sz="2800" dirty="0" smtClean="0">
                <a:solidFill>
                  <a:schemeClr val="tx1"/>
                </a:solidFill>
              </a:rPr>
              <a:t>.</a:t>
            </a:r>
            <a:r>
              <a:rPr lang="it-IT" sz="2800" b="0" dirty="0" smtClean="0">
                <a:solidFill>
                  <a:schemeClr val="tx1"/>
                </a:solidFill>
                <a:effectLst/>
              </a:rPr>
              <a:t> </a:t>
            </a:r>
            <a:r>
              <a:rPr lang="it-IT" sz="2800" dirty="0" smtClean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Arial" charset="0"/>
              <a:buChar char="•"/>
            </a:pPr>
            <a:r>
              <a:rPr lang="it-IT" sz="2800" dirty="0" smtClean="0">
                <a:solidFill>
                  <a:schemeClr val="tx1"/>
                </a:solidFill>
              </a:rPr>
              <a:t>C’è </a:t>
            </a:r>
            <a:r>
              <a:rPr lang="it-IT" sz="2800" dirty="0" smtClean="0">
                <a:solidFill>
                  <a:schemeClr val="tx1"/>
                </a:solidFill>
              </a:rPr>
              <a:t>una </a:t>
            </a:r>
            <a:r>
              <a:rPr lang="it-IT" sz="2800" dirty="0" smtClean="0">
                <a:solidFill>
                  <a:schemeClr val="tx1"/>
                </a:solidFill>
              </a:rPr>
              <a:t>sensibilità </a:t>
            </a:r>
            <a:r>
              <a:rPr lang="it-IT" sz="2800" dirty="0">
                <a:solidFill>
                  <a:schemeClr val="tx1"/>
                </a:solidFill>
              </a:rPr>
              <a:t>laicale </a:t>
            </a:r>
            <a:r>
              <a:rPr lang="it-IT" sz="2800" dirty="0" smtClean="0">
                <a:solidFill>
                  <a:schemeClr val="tx1"/>
                </a:solidFill>
              </a:rPr>
              <a:t>che il Consiglio Diocesano ha deciso di  mettere </a:t>
            </a:r>
            <a:r>
              <a:rPr lang="it-IT" sz="2800" dirty="0">
                <a:solidFill>
                  <a:schemeClr val="tx1"/>
                </a:solidFill>
              </a:rPr>
              <a:t>in </a:t>
            </a:r>
            <a:r>
              <a:rPr lang="it-IT" sz="2800" dirty="0" smtClean="0">
                <a:solidFill>
                  <a:schemeClr val="tx1"/>
                </a:solidFill>
              </a:rPr>
              <a:t>gioco, una associazione che </a:t>
            </a:r>
            <a:r>
              <a:rPr lang="it-IT" sz="2800" dirty="0">
                <a:solidFill>
                  <a:schemeClr val="tx1"/>
                </a:solidFill>
              </a:rPr>
              <a:t>si organizza con le strategie, le competenze e gli strumenti che oggi sono </a:t>
            </a:r>
            <a:r>
              <a:rPr lang="it-IT" sz="2800" dirty="0" smtClean="0">
                <a:solidFill>
                  <a:schemeClr val="tx1"/>
                </a:solidFill>
              </a:rPr>
              <a:t>possibili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4041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tol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534" y="144903"/>
            <a:ext cx="304165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888828" y="316550"/>
            <a:ext cx="629037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b="1" dirty="0" smtClean="0">
                <a:solidFill>
                  <a:schemeClr val="hlink"/>
                </a:solidFill>
              </a:rPr>
              <a:t>2019 </a:t>
            </a:r>
            <a:r>
              <a:rPr lang="it-IT" altLang="it-IT" b="1" dirty="0">
                <a:solidFill>
                  <a:schemeClr val="hlink"/>
                </a:solidFill>
              </a:rPr>
              <a:t>GIORNATE DI STUDIO         RESPONSABILI SETTORE ADULTI</a:t>
            </a:r>
            <a:r>
              <a:rPr lang="it-IT" altLang="it-IT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3</a:t>
            </a:fld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11534" y="-633650"/>
            <a:ext cx="8448418" cy="10802957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endParaRPr lang="it-IT" sz="2400" b="1" dirty="0" smtClean="0"/>
          </a:p>
          <a:p>
            <a:endParaRPr lang="it-IT" sz="2400" b="1" dirty="0"/>
          </a:p>
          <a:p>
            <a:endParaRPr lang="it-IT" sz="2400" b="1" dirty="0" smtClean="0"/>
          </a:p>
          <a:p>
            <a:endParaRPr lang="it-IT" sz="2400" b="1" dirty="0"/>
          </a:p>
          <a:p>
            <a:endParaRPr lang="it-IT" sz="2400" b="1" dirty="0" smtClean="0"/>
          </a:p>
          <a:p>
            <a:endParaRPr lang="it-IT" sz="2400" b="1" dirty="0"/>
          </a:p>
          <a:p>
            <a:pPr lvl="3"/>
            <a:r>
              <a:rPr lang="it-IT" sz="2400" b="1" dirty="0" smtClean="0">
                <a:solidFill>
                  <a:srgbClr val="FF0000"/>
                </a:solidFill>
              </a:rPr>
              <a:t>E</a:t>
            </a:r>
            <a:r>
              <a:rPr lang="it-IT" sz="2400" b="1" dirty="0">
                <a:solidFill>
                  <a:srgbClr val="FF0000"/>
                </a:solidFill>
              </a:rPr>
              <a:t>’ vita </a:t>
            </a:r>
            <a:r>
              <a:rPr lang="it-IT" sz="2400" b="1" dirty="0" smtClean="0">
                <a:solidFill>
                  <a:srgbClr val="FF0000"/>
                </a:solidFill>
              </a:rPr>
              <a:t>davvero</a:t>
            </a:r>
          </a:p>
          <a:p>
            <a:pPr lvl="3"/>
            <a:r>
              <a:rPr lang="it-IT" sz="2400" dirty="0" smtClean="0">
                <a:solidFill>
                  <a:schemeClr val="tx2"/>
                </a:solidFill>
              </a:rPr>
              <a:t>Cerchi </a:t>
            </a:r>
            <a:r>
              <a:rPr lang="it-IT" sz="2400" dirty="0">
                <a:solidFill>
                  <a:schemeClr val="tx2"/>
                </a:solidFill>
              </a:rPr>
              <a:t>un sorriso negli occhi degli uomini</a:t>
            </a:r>
            <a:br>
              <a:rPr lang="it-IT" sz="2400" dirty="0">
                <a:solidFill>
                  <a:schemeClr val="tx2"/>
                </a:solidFill>
              </a:rPr>
            </a:br>
            <a:r>
              <a:rPr lang="it-IT" sz="2400" dirty="0">
                <a:solidFill>
                  <a:schemeClr val="tx2"/>
                </a:solidFill>
              </a:rPr>
              <a:t>sogni avventure </a:t>
            </a:r>
            <a:r>
              <a:rPr lang="it-IT" sz="2400" dirty="0" smtClean="0">
                <a:solidFill>
                  <a:schemeClr val="tx2"/>
                </a:solidFill>
              </a:rPr>
              <a:t>che il </a:t>
            </a:r>
            <a:r>
              <a:rPr lang="it-IT" sz="2400" dirty="0">
                <a:solidFill>
                  <a:schemeClr val="tx2"/>
                </a:solidFill>
              </a:rPr>
              <a:t>tempo porta con sé</a:t>
            </a:r>
            <a:br>
              <a:rPr lang="it-IT" sz="2400" dirty="0">
                <a:solidFill>
                  <a:schemeClr val="tx2"/>
                </a:solidFill>
              </a:rPr>
            </a:br>
            <a:r>
              <a:rPr lang="it-IT" sz="2400" dirty="0">
                <a:solidFill>
                  <a:schemeClr val="tx2"/>
                </a:solidFill>
              </a:rPr>
              <a:t>danzi da sempre la gioia di </a:t>
            </a:r>
            <a:r>
              <a:rPr lang="it-IT" sz="2400" dirty="0" smtClean="0">
                <a:solidFill>
                  <a:schemeClr val="tx2"/>
                </a:solidFill>
              </a:rPr>
              <a:t>vivere</a:t>
            </a:r>
            <a:r>
              <a:rPr lang="it-IT" sz="2400" dirty="0">
                <a:solidFill>
                  <a:schemeClr val="tx2"/>
                </a:solidFill>
              </a:rPr>
              <a:t/>
            </a:r>
            <a:br>
              <a:rPr lang="it-IT" sz="2400" dirty="0">
                <a:solidFill>
                  <a:schemeClr val="tx2"/>
                </a:solidFill>
              </a:rPr>
            </a:br>
            <a:r>
              <a:rPr lang="it-IT" sz="2400" dirty="0">
                <a:solidFill>
                  <a:schemeClr val="tx2"/>
                </a:solidFill>
              </a:rPr>
              <a:t>hai conosciuto </a:t>
            </a:r>
            <a:r>
              <a:rPr lang="it-IT" sz="2400" dirty="0" smtClean="0">
                <a:solidFill>
                  <a:schemeClr val="tx2"/>
                </a:solidFill>
              </a:rPr>
              <a:t>l'uomo </a:t>
            </a:r>
          </a:p>
          <a:p>
            <a:pPr lvl="3"/>
            <a:r>
              <a:rPr lang="it-IT" sz="2400" dirty="0" smtClean="0">
                <a:solidFill>
                  <a:schemeClr val="tx2"/>
                </a:solidFill>
              </a:rPr>
              <a:t>Che ti </a:t>
            </a:r>
            <a:r>
              <a:rPr lang="it-IT" sz="2400" dirty="0">
                <a:solidFill>
                  <a:schemeClr val="tx2"/>
                </a:solidFill>
              </a:rPr>
              <a:t>ha parlato di un tesoro.</a:t>
            </a:r>
          </a:p>
          <a:p>
            <a:pPr lvl="3"/>
            <a:endParaRPr lang="it-IT" sz="2400" b="1" dirty="0">
              <a:solidFill>
                <a:schemeClr val="tx2"/>
              </a:solidFill>
            </a:endParaRPr>
          </a:p>
          <a:p>
            <a:pPr lvl="3"/>
            <a:r>
              <a:rPr lang="it-IT" sz="2400" b="1" dirty="0" smtClean="0">
                <a:solidFill>
                  <a:schemeClr val="tx2"/>
                </a:solidFill>
              </a:rPr>
              <a:t>E </a:t>
            </a:r>
            <a:r>
              <a:rPr lang="it-IT" sz="2400" b="1" dirty="0">
                <a:solidFill>
                  <a:schemeClr val="tx2"/>
                </a:solidFill>
              </a:rPr>
              <a:t>quel tesoro sai cos'è</a:t>
            </a:r>
            <a:br>
              <a:rPr lang="it-IT" sz="2400" b="1" dirty="0">
                <a:solidFill>
                  <a:schemeClr val="tx2"/>
                </a:solidFill>
              </a:rPr>
            </a:br>
            <a:r>
              <a:rPr lang="it-IT" sz="2400" b="1" dirty="0">
                <a:solidFill>
                  <a:schemeClr val="tx2"/>
                </a:solidFill>
              </a:rPr>
              <a:t>è la tua vita nell'amore</a:t>
            </a:r>
            <a:br>
              <a:rPr lang="it-IT" sz="2400" b="1" dirty="0">
                <a:solidFill>
                  <a:schemeClr val="tx2"/>
                </a:solidFill>
              </a:rPr>
            </a:br>
            <a:r>
              <a:rPr lang="it-IT" sz="2400" b="1" dirty="0">
                <a:solidFill>
                  <a:schemeClr val="tx2"/>
                </a:solidFill>
              </a:rPr>
              <a:t>è la gioia di chi annuncia</a:t>
            </a:r>
            <a:br>
              <a:rPr lang="it-IT" sz="2400" b="1" dirty="0">
                <a:solidFill>
                  <a:schemeClr val="tx2"/>
                </a:solidFill>
              </a:rPr>
            </a:br>
            <a:r>
              <a:rPr lang="it-IT" sz="2400" b="1" dirty="0">
                <a:solidFill>
                  <a:schemeClr val="tx2"/>
                </a:solidFill>
              </a:rPr>
              <a:t>l'uomo che tornerà</a:t>
            </a:r>
            <a:br>
              <a:rPr lang="it-IT" sz="2400" b="1" dirty="0">
                <a:solidFill>
                  <a:schemeClr val="tx2"/>
                </a:solidFill>
              </a:rPr>
            </a:br>
            <a:r>
              <a:rPr lang="it-IT" sz="2400" b="1" dirty="0">
                <a:solidFill>
                  <a:schemeClr val="tx2"/>
                </a:solidFill>
              </a:rPr>
              <a:t>e allora sciogli i tuoi piedi e va'</a:t>
            </a:r>
            <a:br>
              <a:rPr lang="it-IT" sz="2400" b="1" dirty="0">
                <a:solidFill>
                  <a:schemeClr val="tx2"/>
                </a:solidFill>
              </a:rPr>
            </a:br>
            <a:r>
              <a:rPr lang="it-IT" sz="2400" b="1" dirty="0">
                <a:solidFill>
                  <a:schemeClr val="tx2"/>
                </a:solidFill>
              </a:rPr>
              <a:t>tendi le mani e va’ dove vita è davvero.</a:t>
            </a:r>
            <a:endParaRPr lang="it-IT" sz="2400" dirty="0">
              <a:solidFill>
                <a:schemeClr val="tx2"/>
              </a:solidFill>
            </a:endParaRPr>
          </a:p>
          <a:p>
            <a:r>
              <a:rPr lang="it-IT" sz="2400" dirty="0"/>
              <a:t> </a:t>
            </a:r>
            <a:endParaRPr lang="it-IT" sz="2400" dirty="0" smtClean="0"/>
          </a:p>
          <a:p>
            <a:endParaRPr lang="it-IT" sz="2400" dirty="0">
              <a:solidFill>
                <a:schemeClr val="tx2"/>
              </a:solidFill>
            </a:endParaRPr>
          </a:p>
          <a:p>
            <a:endParaRPr lang="it-IT" sz="2400" dirty="0" smtClean="0">
              <a:solidFill>
                <a:schemeClr val="tx2"/>
              </a:solidFill>
            </a:endParaRPr>
          </a:p>
          <a:p>
            <a:endParaRPr lang="it-IT" sz="2400" dirty="0">
              <a:solidFill>
                <a:schemeClr val="tx2"/>
              </a:solidFill>
            </a:endParaRPr>
          </a:p>
          <a:p>
            <a:endParaRPr lang="it-IT" sz="2400" dirty="0" smtClean="0">
              <a:solidFill>
                <a:schemeClr val="tx2"/>
              </a:solidFill>
            </a:endParaRPr>
          </a:p>
          <a:p>
            <a:endParaRPr lang="it-IT" sz="2400" dirty="0">
              <a:solidFill>
                <a:schemeClr val="tx2"/>
              </a:solidFill>
            </a:endParaRPr>
          </a:p>
          <a:p>
            <a:endParaRPr lang="it-IT" sz="2400" dirty="0" smtClean="0">
              <a:solidFill>
                <a:schemeClr val="tx2"/>
              </a:solidFill>
            </a:endParaRPr>
          </a:p>
          <a:p>
            <a:r>
              <a:rPr lang="it-IT" sz="2400" dirty="0" smtClean="0">
                <a:solidFill>
                  <a:schemeClr val="tx2"/>
                </a:solidFill>
              </a:rPr>
              <a:t>.</a:t>
            </a:r>
            <a:endParaRPr lang="it-IT" sz="2400" dirty="0">
              <a:solidFill>
                <a:schemeClr val="tx2"/>
              </a:solidFill>
            </a:endParaRP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8409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tolo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534" y="144903"/>
            <a:ext cx="304165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888828" y="316550"/>
            <a:ext cx="629037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b="1" dirty="0" smtClean="0">
                <a:solidFill>
                  <a:schemeClr val="hlink"/>
                </a:solidFill>
              </a:rPr>
              <a:t>2019 </a:t>
            </a:r>
            <a:r>
              <a:rPr lang="it-IT" altLang="it-IT" b="1" dirty="0">
                <a:solidFill>
                  <a:schemeClr val="hlink"/>
                </a:solidFill>
              </a:rPr>
              <a:t>GIORNATE DI STUDIO         RESPONSABILI SETTORE ADULTI</a:t>
            </a:r>
            <a:r>
              <a:rPr lang="it-IT" altLang="it-IT" dirty="0"/>
              <a:t>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085" y="802128"/>
            <a:ext cx="4226915" cy="4165288"/>
          </a:xfrm>
          <a:prstGeom prst="rect">
            <a:avLst/>
          </a:prstGeom>
        </p:spPr>
      </p:pic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375867"/>
              </p:ext>
            </p:extLst>
          </p:nvPr>
        </p:nvGraphicFramePr>
        <p:xfrm>
          <a:off x="2891400" y="2980268"/>
          <a:ext cx="4893734" cy="3149599"/>
        </p:xfrm>
        <a:graphic>
          <a:graphicData uri="http://schemas.openxmlformats.org/drawingml/2006/table">
            <a:tbl>
              <a:tblPr/>
              <a:tblGrid>
                <a:gridCol w="1703841"/>
                <a:gridCol w="960811"/>
                <a:gridCol w="1114541"/>
                <a:gridCol w="1114541"/>
              </a:tblGrid>
              <a:tr h="1375344"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Quota </a:t>
                      </a:r>
                      <a:b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</a:b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normale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Quota agevolata </a:t>
                      </a:r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 (Corpo)" charset="0"/>
                        </a:rPr>
                        <a:t>fino</a:t>
                      </a:r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(Corpo)" charset="0"/>
                        </a:rPr>
                        <a:t> a</a:t>
                      </a: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 </a:t>
                      </a:r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(Corpo)" charset="0"/>
                        </a:rPr>
                        <a:t> 3</a:t>
                      </a: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componenti il nucleo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Quota agevolata </a:t>
                      </a:r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(Corpo)" charset="0"/>
                        </a:rPr>
                        <a:t>fino</a:t>
                      </a: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(Corpo)" charset="0"/>
                        </a:rPr>
                        <a:t>a</a:t>
                      </a: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 </a:t>
                      </a:r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 (Corpo)" charset="0"/>
                        </a:rPr>
                        <a:t>4</a:t>
                      </a:r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componenti il nucleo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888"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888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Marito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€ 38,00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€ 33,00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888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Moglie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€ 38,00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€ 33,00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888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Figlio Giovanissimo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€ 15,00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€ 10,00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888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Totale 3 comp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€ 91,00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€ 76,00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888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Figlio ACR 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€ 15,00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€ 5,00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927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Totale 4 </a:t>
                      </a:r>
                      <a:r>
                        <a:rPr lang="it-IT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comp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6D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€ 106,00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6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€ 81,00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F6DC"/>
                    </a:solidFill>
                  </a:tcPr>
                </a:tc>
              </a:tr>
            </a:tbl>
          </a:graphicData>
        </a:graphic>
      </p:graphicFrame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534" y="956496"/>
            <a:ext cx="2399916" cy="401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6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1" y="1224661"/>
            <a:ext cx="10515600" cy="768731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b="1" dirty="0" smtClean="0">
                <a:solidFill>
                  <a:schemeClr val="accent5">
                    <a:lumMod val="75000"/>
                  </a:schemeClr>
                </a:solidFill>
              </a:rPr>
              <a:t>BENEFIT ADESIONI </a:t>
            </a: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ANNO 2019 – 2020</a:t>
            </a:r>
            <a:b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it-IT" sz="2000" b="1" dirty="0" smtClean="0">
                <a:solidFill>
                  <a:schemeClr val="accent5">
                    <a:lumMod val="75000"/>
                  </a:schemeClr>
                </a:solidFill>
              </a:rPr>
              <a:t>Utilizzabili direttamente con la presentazione della tessera in corso di validità</a:t>
            </a:r>
            <a:endParaRPr lang="it-IT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31</a:t>
            </a:fld>
            <a:endParaRPr lang="it-IT"/>
          </a:p>
        </p:txBody>
      </p:sp>
      <p:pic>
        <p:nvPicPr>
          <p:cNvPr id="5" name="Titol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534" y="144903"/>
            <a:ext cx="304165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3879852" y="365125"/>
            <a:ext cx="6928356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b="1">
                <a:solidFill>
                  <a:schemeClr val="hlink"/>
                </a:solidFill>
              </a:rPr>
              <a:t>2019 GIORNATE DI STUDIO         RESPONSABILI SETTORE ADULTI</a:t>
            </a:r>
            <a:r>
              <a:rPr lang="it-IT" altLang="it-IT"/>
              <a:t> </a:t>
            </a:r>
            <a:endParaRPr lang="it-IT" alt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444752" y="2432304"/>
            <a:ext cx="760780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sz="2800" dirty="0" smtClean="0"/>
              <a:t>MUSEO DIOCESANO e BASILICA Sant’EUSTORGIO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800" dirty="0" smtClean="0"/>
              <a:t>PINACOTECA AMBROSIANA </a:t>
            </a:r>
          </a:p>
          <a:p>
            <a:pPr marL="285750" indent="-285750">
              <a:buFont typeface="Arial" charset="0"/>
              <a:buChar char="•"/>
            </a:pPr>
            <a:endParaRPr lang="it-IT" sz="2800" dirty="0"/>
          </a:p>
          <a:p>
            <a:pPr marL="285750" indent="-285750">
              <a:buFont typeface="Arial" charset="0"/>
              <a:buChar char="•"/>
            </a:pPr>
            <a:endParaRPr lang="it-IT" dirty="0" smtClean="0"/>
          </a:p>
          <a:p>
            <a:pPr marL="285750" indent="-285750">
              <a:buFont typeface="Arial" charset="0"/>
              <a:buChar char="•"/>
            </a:pPr>
            <a:r>
              <a:rPr lang="it-IT" sz="2800" dirty="0" smtClean="0"/>
              <a:t>LIBRERIA IL CORTILE  in Via Sant’Antonio 5</a:t>
            </a:r>
          </a:p>
          <a:p>
            <a:pPr marL="285750" indent="-285750">
              <a:buFont typeface="Arial" charset="0"/>
              <a:buChar char="•"/>
            </a:pPr>
            <a:r>
              <a:rPr lang="it-IT" sz="2800" dirty="0" smtClean="0"/>
              <a:t>LIBRERIA dell’ANCORA  in Via Larga 7 </a:t>
            </a:r>
          </a:p>
          <a:p>
            <a:pPr marL="285750" indent="-285750">
              <a:buFont typeface="Arial" charset="0"/>
              <a:buChar char="•"/>
            </a:pPr>
            <a:endParaRPr lang="it-IT" dirty="0"/>
          </a:p>
          <a:p>
            <a:pPr marL="285750" indent="-285750">
              <a:buFont typeface="Arial" charset="0"/>
              <a:buChar char="•"/>
            </a:pPr>
            <a:endParaRPr lang="it-IT" dirty="0" smtClean="0"/>
          </a:p>
          <a:p>
            <a:pPr marL="285750" indent="-285750">
              <a:buFont typeface="Arial" charset="0"/>
              <a:buChar char="•"/>
            </a:pPr>
            <a:r>
              <a:rPr lang="it-IT" sz="2800" dirty="0" smtClean="0"/>
              <a:t>Altre Convenzioni Nazionali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119681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tolo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534" y="144903"/>
            <a:ext cx="304165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888828" y="316550"/>
            <a:ext cx="629037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b="1" dirty="0" smtClean="0">
                <a:solidFill>
                  <a:schemeClr val="hlink"/>
                </a:solidFill>
              </a:rPr>
              <a:t>2019 </a:t>
            </a:r>
            <a:r>
              <a:rPr lang="it-IT" altLang="it-IT" b="1" dirty="0">
                <a:solidFill>
                  <a:schemeClr val="hlink"/>
                </a:solidFill>
              </a:rPr>
              <a:t>GIORNATE DI STUDIO         RESPONSABILI SETTORE ADULTI</a:t>
            </a:r>
            <a:r>
              <a:rPr lang="it-IT" altLang="it-IT" dirty="0"/>
              <a:t> </a:t>
            </a:r>
          </a:p>
        </p:txBody>
      </p:sp>
      <p:pic>
        <p:nvPicPr>
          <p:cNvPr id="7" name="Picture 6" descr="isultati immagini per immagini diagramma a tor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34" y="2381330"/>
            <a:ext cx="3277611" cy="297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/>
          <p:cNvSpPr/>
          <p:nvPr/>
        </p:nvSpPr>
        <p:spPr>
          <a:xfrm>
            <a:off x="3523584" y="1782495"/>
            <a:ext cx="7850385" cy="488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it-IT" sz="2400" dirty="0">
                <a:solidFill>
                  <a:srgbClr val="161616"/>
                </a:solidFill>
                <a:latin typeface="Roboto" charset="0"/>
              </a:rPr>
              <a:t>V</a:t>
            </a:r>
            <a:r>
              <a:rPr lang="it-IT" sz="2400" b="0" i="0" dirty="0" smtClean="0">
                <a:solidFill>
                  <a:srgbClr val="161616"/>
                </a:solidFill>
                <a:effectLst/>
                <a:latin typeface="Roboto" charset="0"/>
              </a:rPr>
              <a:t>ogliamo </a:t>
            </a:r>
            <a:r>
              <a:rPr lang="it-IT" sz="2400" b="1" i="0" dirty="0" smtClean="0">
                <a:solidFill>
                  <a:srgbClr val="161616"/>
                </a:solidFill>
                <a:effectLst/>
                <a:latin typeface="Roboto" charset="0"/>
              </a:rPr>
              <a:t>raccontarci</a:t>
            </a:r>
            <a:r>
              <a:rPr lang="it-IT" sz="2400" b="0" i="0" dirty="0" smtClean="0">
                <a:solidFill>
                  <a:srgbClr val="161616"/>
                </a:solidFill>
                <a:effectLst/>
                <a:latin typeface="Roboto" charset="0"/>
              </a:rPr>
              <a:t>, perché vogliamo raccontare l’AC a tutti, senza enfasi, dicendo le ricchezze e i limiti del nostro essere associati oggi, in questo tempo.</a:t>
            </a:r>
          </a:p>
          <a:p>
            <a:pPr algn="just" fontAlgn="base"/>
            <a:endParaRPr lang="it-IT" sz="2400" b="0" i="0" dirty="0" smtClean="0">
              <a:solidFill>
                <a:srgbClr val="161616"/>
              </a:solidFill>
              <a:effectLst/>
              <a:latin typeface="Roboto" charset="0"/>
            </a:endParaRPr>
          </a:p>
          <a:p>
            <a:pPr algn="just" fontAlgn="base"/>
            <a:r>
              <a:rPr lang="it-IT" sz="2400" b="0" i="0" dirty="0" smtClean="0">
                <a:solidFill>
                  <a:srgbClr val="161616"/>
                </a:solidFill>
                <a:effectLst/>
                <a:latin typeface="Roboto" charset="0"/>
              </a:rPr>
              <a:t>Per farlo </a:t>
            </a:r>
            <a:r>
              <a:rPr lang="it-IT" sz="2400" b="1" i="0" dirty="0" smtClean="0">
                <a:solidFill>
                  <a:srgbClr val="161616"/>
                </a:solidFill>
                <a:effectLst/>
                <a:latin typeface="Roboto" charset="0"/>
              </a:rPr>
              <a:t>abbiamo bisogno di tutti</a:t>
            </a:r>
            <a:r>
              <a:rPr lang="it-IT" sz="2400" b="0" i="0" dirty="0" smtClean="0">
                <a:solidFill>
                  <a:srgbClr val="161616"/>
                </a:solidFill>
                <a:effectLst/>
                <a:latin typeface="Roboto" charset="0"/>
              </a:rPr>
              <a:t>: dei responsabili, di chi maneggia più agevolmente i nuovi strumenti “informatici”, di chi prende nota abitualmente dei dati relativi alle diverse iniziative, di chi organizza gli eventi. </a:t>
            </a:r>
          </a:p>
          <a:p>
            <a:pPr algn="just" fontAlgn="base"/>
            <a:endParaRPr lang="it-IT" sz="2400" dirty="0">
              <a:solidFill>
                <a:srgbClr val="161616"/>
              </a:solidFill>
              <a:latin typeface="Roboto" charset="0"/>
            </a:endParaRPr>
          </a:p>
          <a:p>
            <a:pPr algn="just" fontAlgn="base"/>
            <a:r>
              <a:rPr lang="it-IT" sz="2400" b="0" i="0" dirty="0" smtClean="0">
                <a:solidFill>
                  <a:srgbClr val="161616"/>
                </a:solidFill>
                <a:effectLst/>
                <a:latin typeface="Roboto" charset="0"/>
              </a:rPr>
              <a:t>Sentiamoci </a:t>
            </a:r>
            <a:r>
              <a:rPr lang="it-IT" sz="2400" b="1" i="0" dirty="0" smtClean="0">
                <a:solidFill>
                  <a:srgbClr val="161616"/>
                </a:solidFill>
                <a:effectLst/>
                <a:latin typeface="Roboto" charset="0"/>
              </a:rPr>
              <a:t>tutti impegnati a  supportare</a:t>
            </a:r>
            <a:r>
              <a:rPr lang="it-IT" sz="2400" b="0" i="0" dirty="0" smtClean="0">
                <a:solidFill>
                  <a:srgbClr val="161616"/>
                </a:solidFill>
                <a:effectLst/>
                <a:latin typeface="Roboto" charset="0"/>
              </a:rPr>
              <a:t> i responsabili per l’invio dei dati richiesti! Grazie!</a:t>
            </a:r>
          </a:p>
          <a:p>
            <a:pPr algn="just" fontAlgn="base"/>
            <a:endParaRPr lang="it-IT" b="0" i="0" dirty="0" smtClean="0">
              <a:solidFill>
                <a:srgbClr val="161616"/>
              </a:solidFill>
              <a:effectLst/>
              <a:latin typeface="Roboto" charset="0"/>
            </a:endParaRPr>
          </a:p>
          <a:p>
            <a:pPr algn="just" fontAlgn="base"/>
            <a:r>
              <a:rPr lang="it-IT" b="0" i="0" dirty="0" smtClean="0">
                <a:solidFill>
                  <a:srgbClr val="161616"/>
                </a:solidFill>
                <a:effectLst/>
                <a:latin typeface="Roboto" charset="0"/>
              </a:rPr>
              <a:t>La Commissione Bilancio di Missione AC a nome della Presidenza diocesana</a:t>
            </a:r>
            <a:endParaRPr lang="it-IT" b="0" i="0" dirty="0">
              <a:solidFill>
                <a:srgbClr val="161616"/>
              </a:solidFill>
              <a:effectLst/>
              <a:latin typeface="Roboto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523584" y="1068950"/>
            <a:ext cx="4376832" cy="584775"/>
          </a:xfrm>
          <a:prstGeom prst="rect">
            <a:avLst/>
          </a:prstGeom>
          <a:solidFill>
            <a:srgbClr val="7AF0E4"/>
          </a:solidFill>
        </p:spPr>
        <p:txBody>
          <a:bodyPr wrap="square" rtlCol="0">
            <a:spAutoFit/>
          </a:bodyPr>
          <a:lstStyle/>
          <a:p>
            <a:r>
              <a:rPr lang="it-IT" sz="3200" smtClean="0"/>
              <a:t>IL BILANCIO DI MISSIONE </a:t>
            </a:r>
            <a:endParaRPr lang="it-IT" sz="3200"/>
          </a:p>
        </p:txBody>
      </p:sp>
    </p:spTree>
    <p:extLst>
      <p:ext uri="{BB962C8B-B14F-4D97-AF65-F5344CB8AC3E}">
        <p14:creationId xmlns:p14="http://schemas.microsoft.com/office/powerpoint/2010/main" val="98351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tolo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534" y="144903"/>
            <a:ext cx="304165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888828" y="316550"/>
            <a:ext cx="629037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b="1" dirty="0" smtClean="0">
                <a:solidFill>
                  <a:schemeClr val="hlink"/>
                </a:solidFill>
              </a:rPr>
              <a:t>2019 </a:t>
            </a:r>
            <a:r>
              <a:rPr lang="it-IT" altLang="it-IT" b="1" dirty="0">
                <a:solidFill>
                  <a:schemeClr val="hlink"/>
                </a:solidFill>
              </a:rPr>
              <a:t>GIORNATE DI STUDIO         RESPONSABILI SETTORE ADULTI</a:t>
            </a:r>
            <a:r>
              <a:rPr lang="it-IT" altLang="it-IT" dirty="0"/>
              <a:t> </a:t>
            </a: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74686"/>
              </p:ext>
            </p:extLst>
          </p:nvPr>
        </p:nvGraphicFramePr>
        <p:xfrm>
          <a:off x="3888828" y="3021651"/>
          <a:ext cx="7982928" cy="3275584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648450"/>
                <a:gridCol w="5334478"/>
              </a:tblGrid>
              <a:tr h="360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76300" algn="l"/>
                        </a:tabLst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  <a:effectLst/>
                          <a:latin typeface="Century Gothic" charset="0"/>
                          <a:ea typeface="Calibri" charset="0"/>
                          <a:cs typeface="Times New Roman" charset="0"/>
                        </a:rPr>
                        <a:t>PROPOSTE  UNITARIE </a:t>
                      </a:r>
                      <a:endParaRPr lang="it-IT" sz="1100" dirty="0">
                        <a:solidFill>
                          <a:srgbClr val="FF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76300" algn="l"/>
                        </a:tabLst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  <a:effectLst/>
                          <a:latin typeface="Century Gothic" charset="0"/>
                          <a:ea typeface="Calibri" charset="0"/>
                          <a:cs typeface="Times New Roman" charset="0"/>
                        </a:rPr>
                        <a:t>CALENDARIO</a:t>
                      </a:r>
                      <a:endParaRPr lang="it-IT" sz="1100" dirty="0">
                        <a:solidFill>
                          <a:srgbClr val="FF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76300" algn="l"/>
                        </a:tabLst>
                      </a:pPr>
                      <a:r>
                        <a:rPr lang="it-IT" sz="1400" b="1">
                          <a:effectLst/>
                          <a:latin typeface="Century Gothic" charset="0"/>
                          <a:ea typeface="Calibri" charset="0"/>
                          <a:cs typeface="Times New Roman" charset="0"/>
                        </a:rPr>
                        <a:t>Giornata parrocchiale </a:t>
                      </a:r>
                      <a:endParaRPr lang="it-IT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76300" algn="l"/>
                        </a:tabLst>
                      </a:pPr>
                      <a:r>
                        <a:rPr lang="it-IT" sz="1400" b="1" dirty="0" smtClean="0">
                          <a:effectLst/>
                          <a:latin typeface="Century Gothic" charset="0"/>
                          <a:ea typeface="Calibri" charset="0"/>
                          <a:cs typeface="Times New Roman" charset="0"/>
                        </a:rPr>
                        <a:t>13</a:t>
                      </a:r>
                      <a:r>
                        <a:rPr lang="it-IT" sz="1400" b="1" baseline="0" dirty="0" smtClean="0">
                          <a:effectLst/>
                          <a:latin typeface="Century Gothic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lang="it-IT" sz="1400" b="1" dirty="0" smtClean="0">
                          <a:effectLst/>
                          <a:latin typeface="Century Gothic" charset="0"/>
                          <a:ea typeface="Calibri" charset="0"/>
                          <a:cs typeface="Times New Roman" charset="0"/>
                        </a:rPr>
                        <a:t>OTTOBRE</a:t>
                      </a:r>
                      <a:endParaRPr lang="it-IT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76300" algn="l"/>
                        </a:tabLst>
                      </a:pPr>
                      <a:r>
                        <a:rPr lang="it-IT" sz="1400" b="1">
                          <a:effectLst/>
                          <a:latin typeface="Century Gothic" charset="0"/>
                          <a:ea typeface="Calibri" charset="0"/>
                          <a:cs typeface="Times New Roman" charset="0"/>
                        </a:rPr>
                        <a:t>Giornata dell’Adesione</a:t>
                      </a:r>
                      <a:endParaRPr lang="it-IT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76300" algn="l"/>
                        </a:tabLst>
                      </a:pPr>
                      <a:r>
                        <a:rPr lang="it-IT" sz="1400" b="1" dirty="0">
                          <a:effectLst/>
                          <a:latin typeface="Century Gothic" charset="0"/>
                          <a:ea typeface="Calibri" charset="0"/>
                          <a:cs typeface="Times New Roman" charset="0"/>
                        </a:rPr>
                        <a:t>8 DICEMBRE</a:t>
                      </a:r>
                      <a:endParaRPr lang="it-IT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798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76300" algn="l"/>
                        </a:tabLst>
                      </a:pPr>
                      <a:r>
                        <a:rPr lang="it-IT" sz="1400" b="1">
                          <a:effectLst/>
                          <a:latin typeface="Century Gothic" charset="0"/>
                          <a:ea typeface="Calibri" charset="0"/>
                          <a:cs typeface="Times New Roman" charset="0"/>
                        </a:rPr>
                        <a:t>Giornate aggiornamento teologico</a:t>
                      </a:r>
                      <a:endParaRPr lang="it-IT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76300" algn="l"/>
                        </a:tabLst>
                      </a:pPr>
                      <a:r>
                        <a:rPr lang="it-IT" sz="1400" b="1" dirty="0" smtClean="0">
                          <a:effectLst/>
                          <a:latin typeface="Century Gothic" pitchFamily="34" charset="0"/>
                          <a:ea typeface="Calibri" charset="0"/>
                          <a:cs typeface="Times New Roman" charset="0"/>
                        </a:rPr>
                        <a:t>  4-5</a:t>
                      </a:r>
                      <a:r>
                        <a:rPr lang="it-IT" sz="1400" b="1" baseline="0" dirty="0" smtClean="0">
                          <a:effectLst/>
                          <a:latin typeface="Century Gothic" pitchFamily="34" charset="0"/>
                          <a:ea typeface="Calibri" charset="0"/>
                          <a:cs typeface="Times New Roman" charset="0"/>
                        </a:rPr>
                        <a:t> GENNAIO</a:t>
                      </a:r>
                      <a:endParaRPr lang="it-IT" sz="1400" b="1" dirty="0">
                        <a:effectLst/>
                        <a:latin typeface="Century Gothic" pitchFamily="34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76300" algn="l"/>
                        </a:tabLst>
                      </a:pPr>
                      <a:r>
                        <a:rPr lang="it-IT" sz="1400" b="1">
                          <a:effectLst/>
                          <a:latin typeface="Century Gothic" charset="0"/>
                          <a:ea typeface="Calibri" charset="0"/>
                          <a:cs typeface="Times New Roman" charset="0"/>
                        </a:rPr>
                        <a:t>Festa della Pace (nelle zone)</a:t>
                      </a:r>
                      <a:endParaRPr lang="it-IT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76300" algn="l"/>
                        </a:tabLst>
                      </a:pPr>
                      <a:r>
                        <a:rPr lang="it-IT" sz="1400" b="1" dirty="0">
                          <a:effectLst/>
                          <a:latin typeface="Century Gothic" charset="0"/>
                          <a:ea typeface="Calibri" charset="0"/>
                          <a:cs typeface="Times New Roman" charset="0"/>
                        </a:rPr>
                        <a:t>    </a:t>
                      </a:r>
                      <a:r>
                        <a:rPr lang="it-IT" sz="1400" b="1" dirty="0" smtClean="0">
                          <a:effectLst/>
                          <a:latin typeface="Century Gothic" charset="0"/>
                          <a:ea typeface="Calibri" charset="0"/>
                          <a:cs typeface="Times New Roman" charset="0"/>
                        </a:rPr>
                        <a:t>18-19</a:t>
                      </a:r>
                      <a:r>
                        <a:rPr lang="it-IT" sz="1400" b="1" baseline="0" dirty="0" smtClean="0">
                          <a:effectLst/>
                          <a:latin typeface="Century Gothic" charset="0"/>
                          <a:ea typeface="Calibri" charset="0"/>
                          <a:cs typeface="Times New Roman" charset="0"/>
                        </a:rPr>
                        <a:t> GENNAIO</a:t>
                      </a:r>
                      <a:endParaRPr lang="it-IT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76300" algn="l"/>
                        </a:tabLst>
                      </a:pPr>
                      <a:r>
                        <a:rPr lang="it-IT" sz="1400" b="1" dirty="0">
                          <a:effectLst/>
                          <a:latin typeface="Century Gothic" charset="0"/>
                          <a:ea typeface="Calibri" charset="0"/>
                          <a:cs typeface="Times New Roman" charset="0"/>
                        </a:rPr>
                        <a:t>Incontro Responsabili  e Consiglieri ATB </a:t>
                      </a:r>
                      <a:endParaRPr lang="it-IT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76300" algn="l"/>
                        </a:tabLst>
                      </a:pPr>
                      <a:r>
                        <a:rPr lang="it-IT" sz="1400" b="1" dirty="0">
                          <a:effectLst/>
                          <a:latin typeface="Century Gothic" charset="0"/>
                          <a:ea typeface="Calibri" charset="0"/>
                          <a:cs typeface="Times New Roman" charset="0"/>
                        </a:rPr>
                        <a:t>                                           </a:t>
                      </a:r>
                      <a:r>
                        <a:rPr lang="it-IT" sz="1400" b="1" dirty="0" smtClean="0">
                          <a:effectLst/>
                          <a:latin typeface="Century Gothic" charset="0"/>
                          <a:ea typeface="Calibri" charset="0"/>
                          <a:cs typeface="Times New Roman" charset="0"/>
                        </a:rPr>
                        <a:t>23</a:t>
                      </a:r>
                      <a:r>
                        <a:rPr lang="it-IT" sz="1400" b="1" baseline="0" dirty="0" smtClean="0">
                          <a:effectLst/>
                          <a:latin typeface="Century Gothic" charset="0"/>
                          <a:ea typeface="Calibri" charset="0"/>
                          <a:cs typeface="Times New Roman" charset="0"/>
                        </a:rPr>
                        <a:t> MAGGIO</a:t>
                      </a:r>
                      <a:endParaRPr lang="it-IT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76300" algn="l"/>
                        </a:tabLst>
                      </a:pPr>
                      <a:r>
                        <a:rPr lang="it-IT" sz="1400" b="1">
                          <a:effectLst/>
                          <a:latin typeface="Century Gothic" charset="0"/>
                          <a:ea typeface="Calibri" charset="0"/>
                          <a:cs typeface="Times New Roman" charset="0"/>
                        </a:rPr>
                        <a:t>Eventi sull’Economia </a:t>
                      </a:r>
                      <a:endParaRPr lang="it-IT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76300" algn="l"/>
                        </a:tabLst>
                      </a:pPr>
                      <a:r>
                        <a:rPr lang="it-IT" sz="1400" b="1" dirty="0">
                          <a:effectLst/>
                          <a:latin typeface="Century Gothic" charset="0"/>
                          <a:ea typeface="Calibri" charset="0"/>
                          <a:cs typeface="Times New Roman" charset="0"/>
                        </a:rPr>
                        <a:t>(Da definire localmente nelle zone pastorali) </a:t>
                      </a:r>
                      <a:endParaRPr lang="it-IT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06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76300" algn="l"/>
                        </a:tabLst>
                      </a:pPr>
                      <a:r>
                        <a:rPr lang="it-IT" sz="1400" b="1" dirty="0" smtClean="0">
                          <a:effectLst/>
                          <a:latin typeface="Century Gothic" pitchFamily="34" charset="0"/>
                          <a:ea typeface="Calibri" charset="0"/>
                          <a:cs typeface="Times New Roman" charset="0"/>
                        </a:rPr>
                        <a:t>Assemblea</a:t>
                      </a:r>
                      <a:r>
                        <a:rPr lang="it-IT" sz="1400" b="1" baseline="0" dirty="0" smtClean="0">
                          <a:effectLst/>
                          <a:latin typeface="Century Gothic" pitchFamily="34" charset="0"/>
                          <a:ea typeface="Calibri" charset="0"/>
                          <a:cs typeface="Times New Roman" charset="0"/>
                        </a:rPr>
                        <a:t> diocesana elettiva</a:t>
                      </a:r>
                      <a:endParaRPr lang="it-IT" sz="1400" b="1" dirty="0">
                        <a:effectLst/>
                        <a:latin typeface="Century Gothic" pitchFamily="34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76300" algn="l"/>
                        </a:tabLst>
                      </a:pPr>
                      <a:r>
                        <a:rPr lang="it-IT" sz="1400" b="1" dirty="0">
                          <a:effectLst/>
                          <a:latin typeface="Century Gothic" charset="0"/>
                          <a:ea typeface="Calibri" charset="0"/>
                          <a:cs typeface="Times New Roman" charset="0"/>
                        </a:rPr>
                        <a:t>  </a:t>
                      </a:r>
                      <a:r>
                        <a:rPr lang="it-IT" sz="1400" b="1" dirty="0" smtClean="0">
                          <a:effectLst/>
                          <a:latin typeface="Century Gothic" charset="0"/>
                          <a:ea typeface="Calibri" charset="0"/>
                          <a:cs typeface="Times New Roman" charset="0"/>
                        </a:rPr>
                        <a:t>23</a:t>
                      </a:r>
                      <a:r>
                        <a:rPr lang="it-IT" sz="1400" b="1" baseline="0" dirty="0" smtClean="0">
                          <a:effectLst/>
                          <a:latin typeface="Century Gothic" charset="0"/>
                          <a:ea typeface="Calibri" charset="0"/>
                          <a:cs typeface="Times New Roman" charset="0"/>
                        </a:rPr>
                        <a:t> FEBBRAIO</a:t>
                      </a:r>
                      <a:r>
                        <a:rPr lang="it-IT" sz="1400" b="1" dirty="0" smtClean="0">
                          <a:effectLst/>
                          <a:latin typeface="Century Gothic" charset="0"/>
                          <a:ea typeface="Calibri" charset="0"/>
                          <a:cs typeface="Times New Roman" charset="0"/>
                        </a:rPr>
                        <a:t>  </a:t>
                      </a:r>
                      <a:r>
                        <a:rPr lang="it-IT" sz="1400" b="1" dirty="0" smtClean="0">
                          <a:solidFill>
                            <a:srgbClr val="FF0000"/>
                          </a:solidFill>
                          <a:effectLst/>
                          <a:latin typeface="Century Gothic" charset="0"/>
                          <a:ea typeface="Calibri" charset="0"/>
                          <a:cs typeface="Times New Roman" charset="0"/>
                        </a:rPr>
                        <a:t> </a:t>
                      </a:r>
                      <a:endParaRPr lang="it-IT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lum bright="-22000" contrast="82000"/>
          </a:blip>
          <a:stretch>
            <a:fillRect/>
          </a:stretch>
        </p:blipFill>
        <p:spPr>
          <a:xfrm rot="20523027">
            <a:off x="546569" y="1623486"/>
            <a:ext cx="5613229" cy="179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9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altLang="it-IT" sz="2000" b="1" dirty="0" smtClean="0">
                <a:solidFill>
                  <a:schemeClr val="hlink"/>
                </a:solidFill>
              </a:rPr>
              <a:t>                                                                  2019 </a:t>
            </a:r>
            <a:r>
              <a:rPr lang="it-IT" altLang="it-IT" sz="2000" b="1" dirty="0">
                <a:solidFill>
                  <a:schemeClr val="hlink"/>
                </a:solidFill>
              </a:rPr>
              <a:t>GIORNATE DI STUDIO         RESPONSABILI SETTORE ADULTI</a:t>
            </a:r>
            <a:r>
              <a:rPr lang="it-IT" altLang="it-IT" sz="2000" dirty="0"/>
              <a:t> </a:t>
            </a:r>
            <a:r>
              <a:rPr lang="it-IT" altLang="it-IT" dirty="0"/>
              <a:t/>
            </a:r>
            <a:br>
              <a:rPr lang="it-IT" altLang="it-IT" dirty="0"/>
            </a:br>
            <a:r>
              <a:rPr lang="it-IT" altLang="it-IT" dirty="0" smtClean="0"/>
              <a:t/>
            </a:r>
            <a:br>
              <a:rPr lang="it-IT" altLang="it-IT" dirty="0" smtClean="0"/>
            </a:br>
            <a:r>
              <a:rPr lang="it-IT" altLang="it-IT" b="1" dirty="0" smtClean="0">
                <a:solidFill>
                  <a:srgbClr val="FF0000"/>
                </a:solidFill>
                <a:latin typeface="Calibri (Corpo)"/>
              </a:rPr>
              <a:t>LE GIORNATE TEOLOGICHE</a:t>
            </a:r>
            <a:endParaRPr lang="it-IT" b="1" dirty="0">
              <a:solidFill>
                <a:srgbClr val="FF0000"/>
              </a:solidFill>
              <a:latin typeface="Calibri (Corpo)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2" y="1825625"/>
            <a:ext cx="10912520" cy="435133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it-IT" sz="3200" b="1" dirty="0" smtClean="0">
              <a:solidFill>
                <a:srgbClr val="222FC1"/>
              </a:solidFill>
            </a:endParaRPr>
          </a:p>
          <a:p>
            <a:pPr marL="0" indent="0" algn="ctr">
              <a:buNone/>
            </a:pPr>
            <a:r>
              <a:rPr lang="it-IT" sz="3200" b="1" dirty="0" smtClean="0">
                <a:solidFill>
                  <a:srgbClr val="222FC1"/>
                </a:solidFill>
              </a:rPr>
              <a:t>            4- 5 GENNAIO 2020</a:t>
            </a:r>
          </a:p>
          <a:p>
            <a:pPr marL="0" indent="0" algn="ctr">
              <a:buNone/>
            </a:pPr>
            <a:r>
              <a:rPr lang="it-IT" sz="3200" b="1" dirty="0" smtClean="0">
                <a:solidFill>
                  <a:srgbClr val="222FC1"/>
                </a:solidFill>
              </a:rPr>
              <a:t>           Villa Cagnola-Gazzada</a:t>
            </a:r>
          </a:p>
          <a:p>
            <a:pPr marL="0" indent="0" algn="ctr">
              <a:buNone/>
            </a:pPr>
            <a:endParaRPr lang="it-IT" sz="3200" b="1" dirty="0" smtClean="0">
              <a:solidFill>
                <a:srgbClr val="222FC1"/>
              </a:solidFill>
            </a:endParaRPr>
          </a:p>
          <a:p>
            <a:pPr marL="0" indent="0" algn="ctr">
              <a:buNone/>
            </a:pPr>
            <a:r>
              <a:rPr lang="it-IT" sz="3200" b="1" dirty="0" smtClean="0">
                <a:solidFill>
                  <a:srgbClr val="FF0000"/>
                </a:solidFill>
              </a:rPr>
              <a:t>                             </a:t>
            </a:r>
            <a:r>
              <a:rPr lang="it-IT" sz="3000" b="1" dirty="0" smtClean="0">
                <a:solidFill>
                  <a:srgbClr val="FF0000"/>
                </a:solidFill>
              </a:rPr>
              <a:t>UN PRIMO BILANCIO E QUALCHE PROSPETTIVA </a:t>
            </a:r>
          </a:p>
          <a:p>
            <a:pPr marL="0" indent="0" algn="ctr">
              <a:buNone/>
            </a:pPr>
            <a:r>
              <a:rPr lang="it-IT" sz="3200" b="1" dirty="0" smtClean="0">
                <a:solidFill>
                  <a:srgbClr val="FF0000"/>
                </a:solidFill>
              </a:rPr>
              <a:t>                                  a sette anni dall’</a:t>
            </a:r>
            <a:r>
              <a:rPr lang="it-IT" sz="3200" b="1" dirty="0" err="1" smtClean="0">
                <a:solidFill>
                  <a:srgbClr val="FF0000"/>
                </a:solidFill>
              </a:rPr>
              <a:t>Evangelii</a:t>
            </a:r>
            <a:r>
              <a:rPr lang="it-IT" sz="3200" b="1" dirty="0" smtClean="0">
                <a:solidFill>
                  <a:srgbClr val="FF0000"/>
                </a:solidFill>
              </a:rPr>
              <a:t> </a:t>
            </a:r>
            <a:r>
              <a:rPr lang="it-IT" sz="3200" b="1" dirty="0" err="1" smtClean="0">
                <a:solidFill>
                  <a:srgbClr val="FF0000"/>
                </a:solidFill>
              </a:rPr>
              <a:t>Gaudium</a:t>
            </a:r>
            <a:r>
              <a:rPr lang="it-IT" sz="3200" b="1" dirty="0" smtClean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endParaRPr lang="it-IT" sz="3200" b="1" dirty="0" smtClean="0">
              <a:solidFill>
                <a:srgbClr val="00B0F0"/>
              </a:solidFill>
            </a:endParaRPr>
          </a:p>
          <a:p>
            <a:pPr marL="0" indent="0" algn="ctr">
              <a:buNone/>
            </a:pPr>
            <a:endParaRPr lang="it-IT" sz="3200" b="1" dirty="0" smtClean="0">
              <a:solidFill>
                <a:srgbClr val="222FC1"/>
              </a:solidFill>
            </a:endParaRPr>
          </a:p>
          <a:p>
            <a:pPr marL="0" indent="0" algn="ctr">
              <a:buNone/>
            </a:pPr>
            <a:r>
              <a:rPr lang="it-IT" sz="3200" b="1" dirty="0" smtClean="0">
                <a:solidFill>
                  <a:srgbClr val="222FC1"/>
                </a:solidFill>
              </a:rPr>
              <a:t>Contributo di don Giuliano Zanchi - Teologo</a:t>
            </a:r>
            <a:endParaRPr lang="it-IT" sz="3200" b="1" dirty="0">
              <a:solidFill>
                <a:srgbClr val="222FC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34</a:t>
            </a:fld>
            <a:endParaRPr lang="it-IT"/>
          </a:p>
        </p:txBody>
      </p:sp>
      <p:pic>
        <p:nvPicPr>
          <p:cNvPr id="5" name="Titol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9878" y="239474"/>
            <a:ext cx="304165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AutoShape 2" descr="Evangelii gaudium. Esortazione apostol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Immagine 6" descr="https://www.myriamartesacrastore.it/11888-thickbox_default/evangelii-gaudium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9965"/>
            <a:ext cx="3916907" cy="3754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227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it-IT" altLang="it-IT" sz="1800" b="1" dirty="0" smtClean="0">
                <a:solidFill>
                  <a:schemeClr val="hlink"/>
                </a:solidFill>
                <a:latin typeface="Calibri (Corpo)"/>
              </a:rPr>
              <a:t>                                               201</a:t>
            </a:r>
            <a:r>
              <a:rPr lang="it-IT" altLang="it-IT" sz="1800" b="1" dirty="0">
                <a:solidFill>
                  <a:schemeClr val="hlink"/>
                </a:solidFill>
                <a:latin typeface="Calibri (Corpo)"/>
              </a:rPr>
              <a:t>GIORNATE DI STUDIO         RESPONSABILI SETTORE ADULTI</a:t>
            </a:r>
            <a:r>
              <a:rPr lang="it-IT" altLang="it-IT" sz="1800" dirty="0">
                <a:latin typeface="Calibri (Corpo)"/>
              </a:rPr>
              <a:t> </a:t>
            </a:r>
            <a:r>
              <a:rPr lang="it-IT" altLang="it-IT" sz="1800" b="1" dirty="0" smtClean="0">
                <a:solidFill>
                  <a:schemeClr val="hlink"/>
                </a:solidFill>
                <a:latin typeface="Calibri (Corpo)"/>
              </a:rPr>
              <a:t>9</a:t>
            </a:r>
            <a:endParaRPr lang="it-IT" altLang="it-IT" sz="1800" dirty="0">
              <a:latin typeface="Calibri (Corpo)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LA NEWSLETTER ADULTI </a:t>
            </a:r>
            <a:endParaRPr lang="it-IT" dirty="0" smtClean="0"/>
          </a:p>
          <a:p>
            <a:pPr marL="0" indent="0">
              <a:buNone/>
            </a:pPr>
            <a:r>
              <a:rPr lang="it-IT" dirty="0">
                <a:hlinkClick r:id="rId2"/>
              </a:rPr>
              <a:t>https://</a:t>
            </a:r>
            <a:r>
              <a:rPr lang="it-IT" dirty="0" smtClean="0">
                <a:hlinkClick r:id="rId2"/>
              </a:rPr>
              <a:t>mailchi.mp/f018123cdc16/newsletter-adulti-ac-ottobre-757147?e=306f76f2da</a:t>
            </a:r>
            <a:endParaRPr lang="it-IT" dirty="0" smtClean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35</a:t>
            </a:fld>
            <a:endParaRPr lang="it-IT"/>
          </a:p>
        </p:txBody>
      </p:sp>
      <p:pic>
        <p:nvPicPr>
          <p:cNvPr id="5" name="Titolo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5979" y="619480"/>
            <a:ext cx="304165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Rettangolo 5"/>
          <p:cNvSpPr/>
          <p:nvPr/>
        </p:nvSpPr>
        <p:spPr>
          <a:xfrm>
            <a:off x="1274064" y="446695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hlinkClick r:id="rId4"/>
              </a:rPr>
              <a:t>https://us14.campaign-archive.com/?e=&amp;amp;u=0de12dc690e34574c1a22775b&amp;amp;id=f6571fead1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4220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tolo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534" y="144903"/>
            <a:ext cx="304165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888828" y="316550"/>
            <a:ext cx="629037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b="1" dirty="0" smtClean="0">
                <a:solidFill>
                  <a:schemeClr val="hlink"/>
                </a:solidFill>
              </a:rPr>
              <a:t>2019 </a:t>
            </a:r>
            <a:r>
              <a:rPr lang="it-IT" altLang="it-IT" b="1" dirty="0">
                <a:solidFill>
                  <a:schemeClr val="hlink"/>
                </a:solidFill>
              </a:rPr>
              <a:t>GIORNATE DI STUDIO         RESPONSABILI SETTORE ADULTI</a:t>
            </a:r>
            <a:r>
              <a:rPr lang="it-IT" altLang="it-IT" dirty="0"/>
              <a:t>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534" y="986500"/>
            <a:ext cx="5247757" cy="58715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7432" y="1285103"/>
            <a:ext cx="6374568" cy="474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2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7133" y="696036"/>
            <a:ext cx="10515600" cy="1241946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latin typeface="Agency FB" pitchFamily="34" charset="0"/>
              </a:rPr>
              <a:t/>
            </a:r>
            <a:br>
              <a:rPr lang="it-IT" b="1" dirty="0" smtClean="0">
                <a:latin typeface="Agency FB" pitchFamily="34" charset="0"/>
              </a:rPr>
            </a:br>
            <a:r>
              <a:rPr lang="it-IT" b="1" dirty="0" smtClean="0">
                <a:latin typeface="Agency FB" pitchFamily="34" charset="0"/>
              </a:rPr>
              <a:t>                             </a:t>
            </a:r>
            <a:r>
              <a:rPr lang="it-IT" altLang="it-IT" sz="2000" b="1" dirty="0" smtClean="0">
                <a:solidFill>
                  <a:schemeClr val="hlink"/>
                </a:solidFill>
                <a:latin typeface="Calibri (Corpo)"/>
              </a:rPr>
              <a:t>2019 </a:t>
            </a:r>
            <a:r>
              <a:rPr lang="it-IT" altLang="it-IT" sz="2000" b="1" dirty="0">
                <a:solidFill>
                  <a:schemeClr val="hlink"/>
                </a:solidFill>
                <a:latin typeface="Calibri (Corpo)"/>
              </a:rPr>
              <a:t>GIORNATE DI STUDIO         RESPONSABILI SETTORE ADULTI</a:t>
            </a:r>
            <a:r>
              <a:rPr lang="it-IT" b="1" dirty="0">
                <a:latin typeface="Agency FB" pitchFamily="34" charset="0"/>
              </a:rPr>
              <a:t/>
            </a:r>
            <a:br>
              <a:rPr lang="it-IT" b="1" dirty="0">
                <a:latin typeface="Agency FB" pitchFamily="34" charset="0"/>
              </a:rPr>
            </a:br>
            <a:r>
              <a:rPr lang="it-IT" b="1" dirty="0" smtClean="0">
                <a:latin typeface="Agency FB" pitchFamily="34" charset="0"/>
              </a:rPr>
              <a:t/>
            </a:r>
            <a:br>
              <a:rPr lang="it-IT" b="1" dirty="0" smtClean="0">
                <a:latin typeface="Agency FB" pitchFamily="34" charset="0"/>
              </a:rPr>
            </a:br>
            <a:r>
              <a:rPr lang="it-IT" b="1" dirty="0">
                <a:latin typeface="Agency FB" pitchFamily="34" charset="0"/>
              </a:rPr>
              <a:t/>
            </a:r>
            <a:br>
              <a:rPr lang="it-IT" b="1" dirty="0">
                <a:latin typeface="Agency FB" pitchFamily="34" charset="0"/>
              </a:rPr>
            </a:br>
            <a:r>
              <a:rPr lang="it-IT" dirty="0" smtClean="0">
                <a:latin typeface="Agency FB" pitchFamily="34" charset="0"/>
              </a:rPr>
              <a:t/>
            </a:r>
            <a:br>
              <a:rPr lang="it-IT" dirty="0" smtClean="0">
                <a:latin typeface="Agency FB" pitchFamily="34" charset="0"/>
              </a:rPr>
            </a:br>
            <a:r>
              <a:rPr lang="it-IT" dirty="0" smtClean="0">
                <a:latin typeface="Agency FB" pitchFamily="34" charset="0"/>
              </a:rPr>
              <a:t>Anche </a:t>
            </a:r>
            <a:r>
              <a:rPr lang="it-IT" dirty="0">
                <a:latin typeface="Agency FB" pitchFamily="34" charset="0"/>
              </a:rPr>
              <a:t>con 50 anni l'ACR </a:t>
            </a:r>
            <a:r>
              <a:rPr lang="it-IT" b="1" dirty="0">
                <a:latin typeface="Agency FB" pitchFamily="34" charset="0"/>
              </a:rPr>
              <a:t>rimane sempre giovane!</a:t>
            </a:r>
            <a:endParaRPr lang="it-IT" dirty="0">
              <a:latin typeface="Agency FB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it-IT" b="1" dirty="0" smtClean="0"/>
          </a:p>
          <a:p>
            <a:pPr marL="0" indent="0" algn="ctr">
              <a:buNone/>
            </a:pPr>
            <a:endParaRPr lang="it-IT" sz="3600" b="1" dirty="0" smtClean="0">
              <a:latin typeface="Bell MT" pitchFamily="18" charset="0"/>
            </a:endParaRPr>
          </a:p>
          <a:p>
            <a:pPr marL="0" indent="0" algn="ctr">
              <a:buNone/>
            </a:pPr>
            <a:endParaRPr lang="it-IT" sz="3600" b="1" dirty="0">
              <a:latin typeface="Bell MT" pitchFamily="18" charset="0"/>
            </a:endParaRPr>
          </a:p>
          <a:p>
            <a:pPr marL="0" indent="0" algn="ctr">
              <a:buNone/>
            </a:pPr>
            <a:r>
              <a:rPr lang="it-IT" sz="4000" b="1" dirty="0" smtClean="0">
                <a:solidFill>
                  <a:srgbClr val="222FC1"/>
                </a:solidFill>
              </a:rPr>
              <a:t>TANTI </a:t>
            </a:r>
            <a:r>
              <a:rPr lang="it-IT" sz="4000" b="1" dirty="0">
                <a:solidFill>
                  <a:srgbClr val="222FC1"/>
                </a:solidFill>
              </a:rPr>
              <a:t>AUGURI DI BUON COMPLEANNO ACR </a:t>
            </a:r>
            <a:r>
              <a:rPr lang="it-IT" sz="4000" b="1" dirty="0" smtClean="0">
                <a:solidFill>
                  <a:srgbClr val="222FC1"/>
                </a:solidFill>
              </a:rPr>
              <a:t>!!</a:t>
            </a:r>
          </a:p>
          <a:p>
            <a:pPr marL="0" indent="0" algn="ctr">
              <a:buNone/>
            </a:pPr>
            <a:r>
              <a:rPr lang="it-IT" sz="3200" b="1" dirty="0" smtClean="0">
                <a:solidFill>
                  <a:srgbClr val="FF0000"/>
                </a:solidFill>
              </a:rPr>
              <a:t>Facciamo festa nei nostri gruppi il 1 novembre </a:t>
            </a:r>
          </a:p>
          <a:p>
            <a:pPr marL="0" indent="0" algn="ctr">
              <a:buNone/>
            </a:pPr>
            <a:r>
              <a:rPr lang="it-IT" sz="3200" b="1" dirty="0" smtClean="0">
                <a:solidFill>
                  <a:srgbClr val="FF0000"/>
                </a:solidFill>
              </a:rPr>
              <a:t>o nei giorni vicini a quella data</a:t>
            </a:r>
          </a:p>
          <a:p>
            <a:pPr marL="0" indent="0" algn="ctr">
              <a:buNone/>
            </a:pPr>
            <a:r>
              <a:rPr lang="it-IT" sz="4000" b="1" dirty="0">
                <a:solidFill>
                  <a:srgbClr val="222FC1"/>
                </a:solidFill>
                <a:latin typeface="Bell MT" pitchFamily="18" charset="0"/>
              </a:rPr>
              <a:t>Viva l'</a:t>
            </a:r>
            <a:r>
              <a:rPr lang="it-IT" sz="4000" b="1" dirty="0" err="1">
                <a:solidFill>
                  <a:srgbClr val="222FC1"/>
                </a:solidFill>
                <a:latin typeface="Bell MT" pitchFamily="18" charset="0"/>
              </a:rPr>
              <a:t>Acr</a:t>
            </a:r>
            <a:r>
              <a:rPr lang="it-IT" sz="4000" b="1" dirty="0">
                <a:solidFill>
                  <a:srgbClr val="222FC1"/>
                </a:solidFill>
                <a:latin typeface="Bell MT" pitchFamily="18" charset="0"/>
              </a:rPr>
              <a:t>!</a:t>
            </a:r>
            <a:endParaRPr lang="it-IT" sz="4000" b="1" dirty="0">
              <a:solidFill>
                <a:srgbClr val="222FC1"/>
              </a:solidFill>
            </a:endParaRPr>
          </a:p>
          <a:p>
            <a:pPr marL="0" indent="0" algn="ctr">
              <a:buNone/>
            </a:pPr>
            <a:endParaRPr lang="it-IT" sz="3200" b="1" dirty="0" smtClean="0">
              <a:solidFill>
                <a:srgbClr val="FF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37</a:t>
            </a:fld>
            <a:endParaRPr lang="it-IT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399" y="1050879"/>
            <a:ext cx="619125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itolo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340" y="66107"/>
            <a:ext cx="304165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97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641096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it-IT" sz="4000" b="1" dirty="0" smtClean="0">
                <a:solidFill>
                  <a:srgbClr val="FF0000"/>
                </a:solidFill>
                <a:latin typeface="+mn-lt"/>
              </a:rPr>
            </a:br>
            <a:r>
              <a:rPr lang="it-IT" altLang="it-IT" sz="3600" b="1" dirty="0">
                <a:solidFill>
                  <a:schemeClr val="hlink"/>
                </a:solidFill>
              </a:rPr>
              <a:t>2019 </a:t>
            </a:r>
            <a:r>
              <a:rPr lang="it-IT" altLang="it-IT" sz="3600" b="1" dirty="0" smtClean="0">
                <a:solidFill>
                  <a:schemeClr val="hlink"/>
                </a:solidFill>
              </a:rPr>
              <a:t>                     </a:t>
            </a:r>
            <a:r>
              <a:rPr lang="it-IT" altLang="it-IT" sz="2000" b="1" dirty="0" smtClean="0">
                <a:solidFill>
                  <a:schemeClr val="hlink"/>
                </a:solidFill>
                <a:latin typeface="Calibri (Corpo)"/>
              </a:rPr>
              <a:t>2019 GIORNATE </a:t>
            </a:r>
            <a:r>
              <a:rPr lang="it-IT" altLang="it-IT" sz="2000" b="1" dirty="0">
                <a:solidFill>
                  <a:schemeClr val="hlink"/>
                </a:solidFill>
                <a:latin typeface="Calibri (Corpo)"/>
              </a:rPr>
              <a:t>DI STUDIO         RESPONSABILI SETTORE ADULTI</a:t>
            </a:r>
            <a:r>
              <a:rPr lang="it-IT" altLang="it-IT" sz="2000" dirty="0">
                <a:latin typeface="Calibri (Corpo)"/>
              </a:rPr>
              <a:t> </a:t>
            </a:r>
            <a:r>
              <a:rPr lang="it-IT" altLang="it-IT" sz="3600" dirty="0"/>
              <a:t/>
            </a:r>
            <a:br>
              <a:rPr lang="it-IT" altLang="it-IT" sz="3600" dirty="0"/>
            </a:br>
            <a:r>
              <a:rPr lang="it-IT" sz="40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it-IT" sz="4000" b="1" dirty="0" smtClean="0">
                <a:solidFill>
                  <a:srgbClr val="FF0000"/>
                </a:solidFill>
                <a:latin typeface="+mn-lt"/>
              </a:rPr>
            </a:br>
            <a:r>
              <a:rPr lang="it-IT" sz="4000" b="1" dirty="0" smtClean="0">
                <a:solidFill>
                  <a:srgbClr val="FF0000"/>
                </a:solidFill>
                <a:latin typeface="+mn-lt"/>
              </a:rPr>
              <a:t>GIOVANI</a:t>
            </a:r>
            <a:br>
              <a:rPr lang="it-IT" sz="4000" b="1" dirty="0" smtClean="0">
                <a:solidFill>
                  <a:srgbClr val="FF0000"/>
                </a:solidFill>
                <a:latin typeface="+mn-lt"/>
              </a:rPr>
            </a:br>
            <a:r>
              <a:rPr lang="it-IT" sz="4000" b="1" dirty="0">
                <a:solidFill>
                  <a:srgbClr val="FF0000"/>
                </a:solidFill>
                <a:latin typeface="+mn-lt"/>
              </a:rPr>
              <a:t/>
            </a:r>
            <a:br>
              <a:rPr lang="it-IT" sz="4000" b="1" dirty="0">
                <a:solidFill>
                  <a:srgbClr val="FF0000"/>
                </a:solidFill>
                <a:latin typeface="+mn-lt"/>
              </a:rPr>
            </a:br>
            <a:endParaRPr lang="it-IT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2" y="1323833"/>
            <a:ext cx="10515600" cy="485313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it-IT" b="1" dirty="0" smtClean="0">
              <a:solidFill>
                <a:srgbClr val="222FC1"/>
              </a:solidFill>
            </a:endParaRPr>
          </a:p>
          <a:p>
            <a:pPr marL="0" indent="0" algn="ctr">
              <a:buNone/>
            </a:pPr>
            <a:endParaRPr lang="it-IT" b="1" dirty="0">
              <a:solidFill>
                <a:srgbClr val="222FC1"/>
              </a:solidFill>
            </a:endParaRPr>
          </a:p>
          <a:p>
            <a:pPr marL="0" indent="0" algn="ctr">
              <a:buNone/>
            </a:pPr>
            <a:r>
              <a:rPr lang="it-IT" sz="3900" b="1" dirty="0" smtClean="0">
                <a:solidFill>
                  <a:srgbClr val="FF0000"/>
                </a:solidFill>
              </a:rPr>
              <a:t>                                                 </a:t>
            </a:r>
            <a:r>
              <a:rPr lang="it-IT" sz="5800" b="1" dirty="0" smtClean="0">
                <a:solidFill>
                  <a:srgbClr val="FF0000"/>
                </a:solidFill>
              </a:rPr>
              <a:t>LA ROSA DEI VENTI</a:t>
            </a:r>
          </a:p>
          <a:p>
            <a:pPr marL="0" indent="0" algn="ctr">
              <a:buNone/>
            </a:pPr>
            <a:r>
              <a:rPr lang="it-IT" sz="5800" b="1" dirty="0" smtClean="0">
                <a:solidFill>
                  <a:srgbClr val="222FC1"/>
                </a:solidFill>
              </a:rPr>
              <a:t>                                    Un anno per capire</a:t>
            </a:r>
          </a:p>
          <a:p>
            <a:pPr marL="0" indent="0" algn="ctr">
              <a:buNone/>
            </a:pPr>
            <a:r>
              <a:rPr lang="it-IT" sz="5800" b="1" dirty="0" smtClean="0">
                <a:solidFill>
                  <a:srgbClr val="222FC1"/>
                </a:solidFill>
              </a:rPr>
              <a:t>                                      la direzione dello Spirito</a:t>
            </a:r>
          </a:p>
          <a:p>
            <a:pPr marL="0" indent="0" algn="just">
              <a:buNone/>
            </a:pPr>
            <a:endParaRPr lang="it-IT" dirty="0" smtClean="0"/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 smtClean="0"/>
          </a:p>
          <a:p>
            <a:pPr marL="0" indent="0" algn="just">
              <a:buNone/>
            </a:pPr>
            <a:r>
              <a:rPr lang="it-IT" sz="4600" dirty="0" smtClean="0">
                <a:solidFill>
                  <a:srgbClr val="222FC1"/>
                </a:solidFill>
              </a:rPr>
              <a:t>La </a:t>
            </a:r>
            <a:r>
              <a:rPr lang="it-IT" sz="4600" dirty="0">
                <a:solidFill>
                  <a:srgbClr val="222FC1"/>
                </a:solidFill>
              </a:rPr>
              <a:t>Diocesi, con la collaborazione dell'</a:t>
            </a:r>
            <a:r>
              <a:rPr lang="it-IT" sz="4600" dirty="0" err="1">
                <a:solidFill>
                  <a:srgbClr val="222FC1"/>
                </a:solidFill>
              </a:rPr>
              <a:t>Ac</a:t>
            </a:r>
            <a:r>
              <a:rPr lang="it-IT" sz="4600" dirty="0">
                <a:solidFill>
                  <a:srgbClr val="222FC1"/>
                </a:solidFill>
              </a:rPr>
              <a:t>, propone ai giovani dai 20 ai 30 anni un periodo di vita comune di circa 9 mesi in case presenti sul territorio ambrosiano, dove, accompagnati da un'équipe formativa, potranno vivere la quotidianità in vista di una scelta di vita attraverso il discernimento</a:t>
            </a:r>
            <a:endParaRPr lang="it-IT" sz="4600" b="1" dirty="0">
              <a:solidFill>
                <a:srgbClr val="222FC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38</a:t>
            </a:fld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03" y="1774211"/>
            <a:ext cx="3702522" cy="244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Titolo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534" y="144903"/>
            <a:ext cx="304165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23431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tol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534" y="144903"/>
            <a:ext cx="304165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888828" y="316550"/>
            <a:ext cx="640675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b="1" dirty="0" smtClean="0">
                <a:solidFill>
                  <a:schemeClr val="hlink"/>
                </a:solidFill>
              </a:rPr>
              <a:t>2019 </a:t>
            </a:r>
            <a:r>
              <a:rPr lang="it-IT" altLang="it-IT" b="1" dirty="0">
                <a:solidFill>
                  <a:schemeClr val="hlink"/>
                </a:solidFill>
              </a:rPr>
              <a:t>GIORNATE DI STUDIO         RESPONSABILI SETTORE ADULTI</a:t>
            </a:r>
            <a:r>
              <a:rPr lang="it-IT" altLang="it-IT" dirty="0"/>
              <a:t> 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39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988589" y="5404793"/>
            <a:ext cx="4315605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4800" i="1" u="sng" dirty="0" smtClean="0">
                <a:latin typeface="AppleGothic" charset="-127"/>
                <a:ea typeface="AppleGothic" charset="-127"/>
                <a:cs typeface="AppleGothic" charset="-127"/>
              </a:rPr>
              <a:t>G </a:t>
            </a:r>
            <a:r>
              <a:rPr lang="it-IT" sz="4800" i="1" u="sng" dirty="0" err="1" smtClean="0">
                <a:latin typeface="AppleGothic" charset="-127"/>
                <a:ea typeface="AppleGothic" charset="-127"/>
                <a:cs typeface="AppleGothic" charset="-127"/>
              </a:rPr>
              <a:t>R</a:t>
            </a:r>
            <a:r>
              <a:rPr lang="it-IT" sz="4800" i="1" u="sng" dirty="0" smtClean="0">
                <a:latin typeface="AppleGothic" charset="-127"/>
                <a:ea typeface="AppleGothic" charset="-127"/>
                <a:cs typeface="AppleGothic" charset="-127"/>
              </a:rPr>
              <a:t> A </a:t>
            </a:r>
            <a:r>
              <a:rPr lang="it-IT" sz="4800" i="1" u="sng" dirty="0" err="1" smtClean="0">
                <a:latin typeface="AppleGothic" charset="-127"/>
                <a:ea typeface="AppleGothic" charset="-127"/>
                <a:cs typeface="AppleGothic" charset="-127"/>
              </a:rPr>
              <a:t>Z</a:t>
            </a:r>
            <a:r>
              <a:rPr lang="it-IT" sz="4800" i="1" u="sng" dirty="0" smtClean="0">
                <a:latin typeface="AppleGothic" charset="-127"/>
                <a:ea typeface="AppleGothic" charset="-127"/>
                <a:cs typeface="AppleGothic" charset="-127"/>
              </a:rPr>
              <a:t> I E </a:t>
            </a:r>
            <a:r>
              <a:rPr lang="it-IT" dirty="0" smtClean="0"/>
              <a:t>         </a:t>
            </a:r>
            <a:r>
              <a:rPr lang="it-IT" sz="4800" dirty="0" smtClean="0"/>
              <a:t>  </a:t>
            </a:r>
            <a:endParaRPr lang="it-IT" sz="4800" dirty="0"/>
          </a:p>
        </p:txBody>
      </p:sp>
      <p:pic>
        <p:nvPicPr>
          <p:cNvPr id="12296" name="Picture 8" descr="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2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0" descr="isultati immagini per silvia landra azione cattolica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3888828" y="5404793"/>
            <a:ext cx="477727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4800" i="1" u="sng" smtClean="0">
                <a:latin typeface="AppleGothic" charset="-127"/>
                <a:ea typeface="AppleGothic" charset="-127"/>
                <a:cs typeface="AppleGothic" charset="-127"/>
              </a:rPr>
              <a:t>G R A Z I E </a:t>
            </a:r>
            <a:r>
              <a:rPr lang="it-IT" smtClean="0"/>
              <a:t>         </a:t>
            </a:r>
            <a:r>
              <a:rPr lang="it-IT" sz="4800" smtClean="0"/>
              <a:t>!!! </a:t>
            </a:r>
            <a:endParaRPr lang="it-IT" sz="4800" dirty="0"/>
          </a:p>
        </p:txBody>
      </p:sp>
      <p:pic>
        <p:nvPicPr>
          <p:cNvPr id="2050" name="Picture 2" descr="fotoestateconsigliodiocesa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64" y="1052167"/>
            <a:ext cx="8132040" cy="435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32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tol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534" y="144903"/>
            <a:ext cx="304165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888828" y="316550"/>
            <a:ext cx="629037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b="1" dirty="0" smtClean="0">
                <a:solidFill>
                  <a:schemeClr val="hlink"/>
                </a:solidFill>
              </a:rPr>
              <a:t>2019 </a:t>
            </a:r>
            <a:r>
              <a:rPr lang="it-IT" altLang="it-IT" b="1" dirty="0">
                <a:solidFill>
                  <a:schemeClr val="hlink"/>
                </a:solidFill>
              </a:rPr>
              <a:t>GIORNATE DI STUDIO         RESPONSABILI SETTORE ADULTI</a:t>
            </a:r>
            <a:r>
              <a:rPr lang="it-IT" altLang="it-IT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4</a:t>
            </a:fld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694944" y="941696"/>
            <a:ext cx="9966960" cy="821763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it-IT" sz="2400" dirty="0">
                <a:solidFill>
                  <a:schemeClr val="tx2"/>
                </a:solidFill>
              </a:rPr>
              <a:t>Vivi nel mondo la storia degli uomini</a:t>
            </a:r>
            <a:br>
              <a:rPr lang="it-IT" sz="2400" dirty="0">
                <a:solidFill>
                  <a:schemeClr val="tx2"/>
                </a:solidFill>
              </a:rPr>
            </a:br>
            <a:r>
              <a:rPr lang="it-IT" sz="2400" dirty="0">
                <a:solidFill>
                  <a:schemeClr val="tx2"/>
                </a:solidFill>
              </a:rPr>
              <a:t>apri il tuo cuore a chi</a:t>
            </a:r>
            <a:br>
              <a:rPr lang="it-IT" sz="2400" dirty="0">
                <a:solidFill>
                  <a:schemeClr val="tx2"/>
                </a:solidFill>
              </a:rPr>
            </a:br>
            <a:r>
              <a:rPr lang="it-IT" sz="2400" dirty="0">
                <a:solidFill>
                  <a:schemeClr val="tx2"/>
                </a:solidFill>
              </a:rPr>
              <a:t>nel mondo ha chiesto di te</a:t>
            </a:r>
            <a:br>
              <a:rPr lang="it-IT" sz="2400" dirty="0">
                <a:solidFill>
                  <a:schemeClr val="tx2"/>
                </a:solidFill>
              </a:rPr>
            </a:br>
            <a:r>
              <a:rPr lang="it-IT" sz="2400" dirty="0">
                <a:solidFill>
                  <a:schemeClr val="tx2"/>
                </a:solidFill>
              </a:rPr>
              <a:t>chiedi emozioni che corrano libere</a:t>
            </a:r>
            <a:br>
              <a:rPr lang="it-IT" sz="2400" dirty="0">
                <a:solidFill>
                  <a:schemeClr val="tx2"/>
                </a:solidFill>
              </a:rPr>
            </a:br>
            <a:r>
              <a:rPr lang="it-IT" sz="2400" dirty="0">
                <a:solidFill>
                  <a:schemeClr val="tx2"/>
                </a:solidFill>
              </a:rPr>
              <a:t>ed hai creduto all'uomo</a:t>
            </a:r>
            <a:br>
              <a:rPr lang="it-IT" sz="2400" dirty="0">
                <a:solidFill>
                  <a:schemeClr val="tx2"/>
                </a:solidFill>
              </a:rPr>
            </a:br>
            <a:r>
              <a:rPr lang="it-IT" sz="2400" dirty="0">
                <a:solidFill>
                  <a:schemeClr val="tx2"/>
                </a:solidFill>
              </a:rPr>
              <a:t>che ti ha parlato di un tesoro.</a:t>
            </a:r>
          </a:p>
          <a:p>
            <a:endParaRPr lang="it-IT" sz="2400" dirty="0" smtClean="0">
              <a:solidFill>
                <a:schemeClr val="tx2"/>
              </a:solidFill>
            </a:endParaRPr>
          </a:p>
          <a:p>
            <a:r>
              <a:rPr lang="it-IT" sz="2400" dirty="0" smtClean="0">
                <a:solidFill>
                  <a:schemeClr val="tx2"/>
                </a:solidFill>
              </a:rPr>
              <a:t>Canti </a:t>
            </a:r>
            <a:r>
              <a:rPr lang="it-IT" sz="2400" dirty="0">
                <a:solidFill>
                  <a:schemeClr val="tx2"/>
                </a:solidFill>
              </a:rPr>
              <a:t>la pace nei gesti degli uomini</a:t>
            </a:r>
            <a:br>
              <a:rPr lang="it-IT" sz="2400" dirty="0">
                <a:solidFill>
                  <a:schemeClr val="tx2"/>
                </a:solidFill>
              </a:rPr>
            </a:br>
            <a:r>
              <a:rPr lang="it-IT" sz="2400" dirty="0">
                <a:solidFill>
                  <a:schemeClr val="tx2"/>
                </a:solidFill>
              </a:rPr>
              <a:t>offri speranza a chi</a:t>
            </a:r>
            <a:br>
              <a:rPr lang="it-IT" sz="2400" dirty="0">
                <a:solidFill>
                  <a:schemeClr val="tx2"/>
                </a:solidFill>
              </a:rPr>
            </a:br>
            <a:r>
              <a:rPr lang="it-IT" sz="2400" dirty="0">
                <a:solidFill>
                  <a:schemeClr val="tx2"/>
                </a:solidFill>
              </a:rPr>
              <a:t>da tempo domanda un perché.</a:t>
            </a:r>
            <a:br>
              <a:rPr lang="it-IT" sz="2400" dirty="0">
                <a:solidFill>
                  <a:schemeClr val="tx2"/>
                </a:solidFill>
              </a:rPr>
            </a:br>
            <a:r>
              <a:rPr lang="it-IT" sz="2400" dirty="0">
                <a:solidFill>
                  <a:schemeClr val="tx2"/>
                </a:solidFill>
              </a:rPr>
              <a:t>Vivi l'attesa del giorno che libera</a:t>
            </a:r>
            <a:br>
              <a:rPr lang="it-IT" sz="2400" dirty="0">
                <a:solidFill>
                  <a:schemeClr val="tx2"/>
                </a:solidFill>
              </a:rPr>
            </a:br>
            <a:r>
              <a:rPr lang="it-IT" sz="2400" dirty="0">
                <a:solidFill>
                  <a:schemeClr val="tx2"/>
                </a:solidFill>
              </a:rPr>
              <a:t>ed hai amato l'uomo</a:t>
            </a:r>
            <a:br>
              <a:rPr lang="it-IT" sz="2400" dirty="0">
                <a:solidFill>
                  <a:schemeClr val="tx2"/>
                </a:solidFill>
              </a:rPr>
            </a:br>
            <a:r>
              <a:rPr lang="it-IT" sz="2400" dirty="0">
                <a:solidFill>
                  <a:schemeClr val="tx2"/>
                </a:solidFill>
              </a:rPr>
              <a:t>che ti ha parlato di un tesoro.</a:t>
            </a:r>
          </a:p>
          <a:p>
            <a:endParaRPr lang="it-IT" sz="2400" dirty="0" smtClean="0">
              <a:solidFill>
                <a:schemeClr val="tx2"/>
              </a:solidFill>
            </a:endParaRPr>
          </a:p>
          <a:p>
            <a:endParaRPr lang="it-IT" sz="2400" b="1" dirty="0" smtClean="0">
              <a:solidFill>
                <a:schemeClr val="tx2"/>
              </a:solidFill>
            </a:endParaRPr>
          </a:p>
          <a:p>
            <a:endParaRPr lang="it-IT" sz="2400" b="1" dirty="0">
              <a:solidFill>
                <a:schemeClr val="tx2"/>
              </a:solidFill>
            </a:endParaRPr>
          </a:p>
          <a:p>
            <a:endParaRPr lang="it-IT" sz="2400" b="1" dirty="0" smtClean="0">
              <a:solidFill>
                <a:schemeClr val="tx2"/>
              </a:solidFill>
            </a:endParaRPr>
          </a:p>
          <a:p>
            <a:endParaRPr lang="it-IT" sz="2400" b="1" dirty="0">
              <a:solidFill>
                <a:schemeClr val="tx2"/>
              </a:solidFill>
            </a:endParaRPr>
          </a:p>
          <a:p>
            <a:endParaRPr lang="it-IT" sz="2400" b="1" dirty="0" smtClean="0">
              <a:solidFill>
                <a:schemeClr val="tx2"/>
              </a:solidFill>
            </a:endParaRPr>
          </a:p>
          <a:p>
            <a:endParaRPr lang="it-IT" sz="2400" b="1" dirty="0">
              <a:solidFill>
                <a:schemeClr val="tx2"/>
              </a:solidFill>
            </a:endParaRPr>
          </a:p>
          <a:p>
            <a:endParaRPr lang="it-IT" sz="2400" b="1" dirty="0" smtClean="0">
              <a:solidFill>
                <a:schemeClr val="tx2"/>
              </a:solidFill>
            </a:endParaRPr>
          </a:p>
          <a:p>
            <a:endParaRPr lang="it-IT" sz="2400" b="1" dirty="0">
              <a:solidFill>
                <a:schemeClr val="tx2"/>
              </a:solidFill>
            </a:endParaRPr>
          </a:p>
          <a:p>
            <a:endParaRPr lang="it-IT" sz="2400" b="1" dirty="0" smtClean="0">
              <a:solidFill>
                <a:schemeClr val="tx2"/>
              </a:solidFill>
            </a:endParaRPr>
          </a:p>
          <a:p>
            <a:endParaRPr lang="it-IT" sz="2400" b="1" dirty="0">
              <a:solidFill>
                <a:schemeClr val="tx2"/>
              </a:solidFill>
            </a:endParaRPr>
          </a:p>
          <a:p>
            <a:endParaRPr lang="it-IT" sz="2400" b="1" dirty="0" smtClean="0">
              <a:solidFill>
                <a:schemeClr val="tx2"/>
              </a:solidFill>
            </a:endParaRPr>
          </a:p>
          <a:p>
            <a:endParaRPr lang="it-IT" sz="2400" b="1" dirty="0">
              <a:solidFill>
                <a:schemeClr val="tx2"/>
              </a:solidFill>
            </a:endParaRPr>
          </a:p>
          <a:p>
            <a:endParaRPr lang="it-IT" sz="2400" b="1" dirty="0" smtClean="0">
              <a:solidFill>
                <a:schemeClr val="tx2"/>
              </a:solidFill>
            </a:endParaRPr>
          </a:p>
          <a:p>
            <a:endParaRPr lang="it-IT" sz="2400" b="1" dirty="0">
              <a:solidFill>
                <a:schemeClr val="tx2"/>
              </a:solidFill>
            </a:endParaRPr>
          </a:p>
          <a:p>
            <a:endParaRPr lang="it-IT" sz="2400" b="1" dirty="0" smtClean="0">
              <a:solidFill>
                <a:schemeClr val="tx2"/>
              </a:solidFill>
            </a:endParaRPr>
          </a:p>
          <a:p>
            <a:endParaRPr lang="it-IT" sz="2400" b="1" dirty="0">
              <a:solidFill>
                <a:schemeClr val="tx2"/>
              </a:solidFill>
            </a:endParaRPr>
          </a:p>
          <a:p>
            <a:r>
              <a:rPr lang="it-IT" sz="2400" b="1" dirty="0" smtClean="0">
                <a:solidFill>
                  <a:schemeClr val="tx2"/>
                </a:solidFill>
              </a:rPr>
              <a:t>E </a:t>
            </a:r>
            <a:r>
              <a:rPr lang="it-IT" sz="2400" b="1" dirty="0">
                <a:solidFill>
                  <a:schemeClr val="tx2"/>
                </a:solidFill>
              </a:rPr>
              <a:t>quel tesoro sai cos'è</a:t>
            </a:r>
            <a:br>
              <a:rPr lang="it-IT" sz="2400" b="1" dirty="0">
                <a:solidFill>
                  <a:schemeClr val="tx2"/>
                </a:solidFill>
              </a:rPr>
            </a:br>
            <a:r>
              <a:rPr lang="it-IT" sz="2400" b="1" dirty="0">
                <a:solidFill>
                  <a:schemeClr val="tx2"/>
                </a:solidFill>
              </a:rPr>
              <a:t>è la tua vita nell'amore</a:t>
            </a:r>
            <a:br>
              <a:rPr lang="it-IT" sz="2400" b="1" dirty="0">
                <a:solidFill>
                  <a:schemeClr val="tx2"/>
                </a:solidFill>
              </a:rPr>
            </a:br>
            <a:r>
              <a:rPr lang="it-IT" sz="2400" b="1" dirty="0">
                <a:solidFill>
                  <a:schemeClr val="tx2"/>
                </a:solidFill>
              </a:rPr>
              <a:t>è la gioia di chi annuncia</a:t>
            </a:r>
            <a:br>
              <a:rPr lang="it-IT" sz="2400" b="1" dirty="0">
                <a:solidFill>
                  <a:schemeClr val="tx2"/>
                </a:solidFill>
              </a:rPr>
            </a:br>
            <a:r>
              <a:rPr lang="it-IT" sz="2400" b="1" dirty="0">
                <a:solidFill>
                  <a:schemeClr val="tx2"/>
                </a:solidFill>
              </a:rPr>
              <a:t>l'uomo che tornerà</a:t>
            </a:r>
            <a:br>
              <a:rPr lang="it-IT" sz="2400" b="1" dirty="0">
                <a:solidFill>
                  <a:schemeClr val="tx2"/>
                </a:solidFill>
              </a:rPr>
            </a:br>
            <a:r>
              <a:rPr lang="it-IT" sz="2400" b="1" dirty="0">
                <a:solidFill>
                  <a:schemeClr val="tx2"/>
                </a:solidFill>
              </a:rPr>
              <a:t>e allora sciogli i tuoi piedi e va'</a:t>
            </a:r>
            <a:br>
              <a:rPr lang="it-IT" sz="2400" b="1" dirty="0">
                <a:solidFill>
                  <a:schemeClr val="tx2"/>
                </a:solidFill>
              </a:rPr>
            </a:br>
            <a:r>
              <a:rPr lang="it-IT" sz="2400" b="1" dirty="0">
                <a:solidFill>
                  <a:schemeClr val="tx2"/>
                </a:solidFill>
              </a:rPr>
              <a:t>tendi le mani e va’ dove vita è davvero</a:t>
            </a:r>
            <a:r>
              <a:rPr lang="it-IT" sz="2400" b="1" dirty="0" smtClean="0">
                <a:solidFill>
                  <a:schemeClr val="tx2"/>
                </a:solidFill>
              </a:rPr>
              <a:t>.</a:t>
            </a:r>
            <a:endParaRPr lang="it-IT" sz="2400" b="1" dirty="0" smtClean="0">
              <a:solidFill>
                <a:schemeClr val="tx2"/>
              </a:solidFill>
            </a:endParaRPr>
          </a:p>
          <a:p>
            <a:endParaRPr lang="it-IT" sz="2400" b="1" dirty="0">
              <a:solidFill>
                <a:schemeClr val="tx2"/>
              </a:solidFill>
            </a:endParaRPr>
          </a:p>
          <a:p>
            <a:endParaRPr lang="it-IT" sz="2400" b="1" dirty="0" smtClean="0">
              <a:solidFill>
                <a:schemeClr val="tx2"/>
              </a:solidFill>
            </a:endParaRPr>
          </a:p>
          <a:p>
            <a:endParaRPr lang="it-IT" sz="2400" b="1" dirty="0">
              <a:solidFill>
                <a:schemeClr val="tx2"/>
              </a:solidFill>
            </a:endParaRPr>
          </a:p>
          <a:p>
            <a:endParaRPr lang="it-IT" sz="2400" b="1" dirty="0" smtClean="0">
              <a:solidFill>
                <a:schemeClr val="tx2"/>
              </a:solidFill>
            </a:endParaRPr>
          </a:p>
          <a:p>
            <a:endParaRPr lang="it-IT" sz="2400" b="1" dirty="0">
              <a:solidFill>
                <a:schemeClr val="tx2"/>
              </a:solidFill>
            </a:endParaRPr>
          </a:p>
          <a:p>
            <a:endParaRPr lang="it-IT" sz="24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59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04145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Questions</a:t>
            </a:r>
            <a:r>
              <a:rPr lang="it-IT" dirty="0" smtClean="0"/>
              <a:t> ? </a:t>
            </a:r>
            <a:endParaRPr lang="it-IT" dirty="0"/>
          </a:p>
        </p:txBody>
      </p:sp>
      <p:pic>
        <p:nvPicPr>
          <p:cNvPr id="5" name="Titol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534" y="144903"/>
            <a:ext cx="304165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888828" y="316550"/>
            <a:ext cx="629037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b="1">
                <a:solidFill>
                  <a:schemeClr val="hlink"/>
                </a:solidFill>
              </a:rPr>
              <a:t>2016 GIORNATE DI STUDIO         RESPONSABILI SETTORE ADULTI</a:t>
            </a:r>
            <a:r>
              <a:rPr lang="it-IT" altLang="it-IT"/>
              <a:t> </a:t>
            </a:r>
            <a:endParaRPr lang="it-IT" alt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40</a:t>
            </a:fld>
            <a:endParaRPr lang="it-IT"/>
          </a:p>
        </p:txBody>
      </p:sp>
      <p:pic>
        <p:nvPicPr>
          <p:cNvPr id="1028" name="Picture 4" descr="isultati immagini per foto di persone dubbio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585" y="2346743"/>
            <a:ext cx="2285431" cy="371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82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tol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534" y="144903"/>
            <a:ext cx="304165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888828" y="316550"/>
            <a:ext cx="629037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b="1" dirty="0" smtClean="0">
                <a:solidFill>
                  <a:schemeClr val="hlink"/>
                </a:solidFill>
              </a:rPr>
              <a:t>2019 </a:t>
            </a:r>
            <a:r>
              <a:rPr lang="it-IT" altLang="it-IT" b="1" dirty="0">
                <a:solidFill>
                  <a:schemeClr val="hlink"/>
                </a:solidFill>
              </a:rPr>
              <a:t>GIORNATE DI STUDIO         RESPONSABILI SETTORE ADULTI</a:t>
            </a:r>
            <a:r>
              <a:rPr lang="it-IT" altLang="it-IT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5</a:t>
            </a:fld>
            <a:endParaRPr lang="it-IT"/>
          </a:p>
        </p:txBody>
      </p:sp>
      <p:pic>
        <p:nvPicPr>
          <p:cNvPr id="3074" name="Picture 2" descr="https://www.identitainsorgenti.com/wp-content/uploads/2019/03/sette-opere-di-misericord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54" y="802128"/>
            <a:ext cx="9753600" cy="565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71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tol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534" y="144903"/>
            <a:ext cx="304165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888828" y="316550"/>
            <a:ext cx="629037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b="1" dirty="0" smtClean="0">
                <a:solidFill>
                  <a:schemeClr val="hlink"/>
                </a:solidFill>
              </a:rPr>
              <a:t>2019 </a:t>
            </a:r>
            <a:r>
              <a:rPr lang="it-IT" altLang="it-IT" b="1" dirty="0">
                <a:solidFill>
                  <a:schemeClr val="hlink"/>
                </a:solidFill>
              </a:rPr>
              <a:t>GIORNATE DI STUDIO         RESPONSABILI SETTORE ADULTI</a:t>
            </a:r>
            <a:r>
              <a:rPr lang="it-IT" altLang="it-IT" dirty="0"/>
              <a:t> 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6</a:t>
            </a:fld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128589" y="1048167"/>
            <a:ext cx="1122521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i="1" dirty="0">
                <a:hlinkClick r:id="rId3"/>
              </a:rPr>
              <a:t>Vangelo secondo </a:t>
            </a:r>
            <a:r>
              <a:rPr lang="it-IT" sz="2400" b="1" i="1" u="sng" dirty="0" smtClean="0">
                <a:hlinkClick r:id="rId3"/>
              </a:rPr>
              <a:t>Matteo, 25,31-46</a:t>
            </a:r>
            <a:r>
              <a:rPr lang="it-IT" sz="2400" b="1" i="1" u="sng" dirty="0" smtClean="0"/>
              <a:t> </a:t>
            </a:r>
            <a:endParaRPr lang="it-IT" b="1" baseline="30000" dirty="0" smtClean="0">
              <a:solidFill>
                <a:srgbClr val="000000"/>
              </a:solidFill>
              <a:latin typeface="Times" charset="0"/>
            </a:endParaRPr>
          </a:p>
          <a:p>
            <a:pPr>
              <a:lnSpc>
                <a:spcPct val="150000"/>
              </a:lnSpc>
            </a:pPr>
            <a:r>
              <a:rPr lang="it-IT" sz="2000" b="1" dirty="0"/>
              <a:t>31</a:t>
            </a:r>
            <a:r>
              <a:rPr lang="it-IT" sz="2000" dirty="0"/>
              <a:t> Quando il Figlio dell'uomo verrà nella sua gloria con tutti i suoi angeli, si siederà sul trono della sua gloria. </a:t>
            </a:r>
            <a:r>
              <a:rPr lang="it-IT" sz="2000" b="1" dirty="0"/>
              <a:t>32</a:t>
            </a:r>
            <a:r>
              <a:rPr lang="it-IT" sz="2000" dirty="0"/>
              <a:t> E saranno riunite davanti a lui tutte le genti, ed egli separerà gli uni dagli altri, come il pastore separa le pecore dai capri, </a:t>
            </a:r>
            <a:r>
              <a:rPr lang="it-IT" sz="2000" b="1" dirty="0"/>
              <a:t>33</a:t>
            </a:r>
            <a:r>
              <a:rPr lang="it-IT" sz="2000" dirty="0"/>
              <a:t> e porrà le pecore alla sua destra e i capri alla sinistra. </a:t>
            </a:r>
            <a:r>
              <a:rPr lang="it-IT" sz="2000" b="1" dirty="0"/>
              <a:t>34</a:t>
            </a:r>
            <a:r>
              <a:rPr lang="it-IT" sz="2000" dirty="0"/>
              <a:t> Allora il re dirà a quelli che stanno alla sua destra: Venite, benedetti del Padre mio, ricevete in eredità il regno preparato per voi fin dalla fondazione del mondo. </a:t>
            </a:r>
            <a:r>
              <a:rPr lang="it-IT" sz="2000" b="1" dirty="0"/>
              <a:t>35</a:t>
            </a:r>
            <a:r>
              <a:rPr lang="it-IT" sz="2000" dirty="0"/>
              <a:t> Perché io ho avuto fame e mi avete dato da mangiare, ho avuto sete e mi avete dato da bere; ero forestiero e mi avete ospitato, </a:t>
            </a:r>
            <a:r>
              <a:rPr lang="it-IT" sz="2000" b="1" dirty="0"/>
              <a:t>36</a:t>
            </a:r>
            <a:r>
              <a:rPr lang="it-IT" sz="2000" dirty="0"/>
              <a:t> nudo e mi avete vestito, malato e mi avete visitato, carcerato e siete venuti a trovarmi. </a:t>
            </a:r>
            <a:r>
              <a:rPr lang="it-IT" sz="2000" b="1" dirty="0"/>
              <a:t>37</a:t>
            </a:r>
            <a:r>
              <a:rPr lang="it-IT" sz="2000" dirty="0"/>
              <a:t> Allora i giusti gli risponderanno: Signore, quando mai ti abbiamo veduto affamato e ti abbiamo dato da mangiare, assetato e ti abbiamo dato da bere? </a:t>
            </a:r>
            <a:r>
              <a:rPr lang="it-IT" sz="2000" b="1" dirty="0"/>
              <a:t>38</a:t>
            </a:r>
            <a:r>
              <a:rPr lang="it-IT" sz="2000" dirty="0"/>
              <a:t> Quando ti abbiamo visto forestiero e ti abbiamo ospitato, o nudo e ti abbiamo vestito? </a:t>
            </a:r>
            <a:r>
              <a:rPr lang="it-IT" sz="2000" b="1" dirty="0"/>
              <a:t>39</a:t>
            </a:r>
            <a:r>
              <a:rPr lang="it-IT" sz="2000" dirty="0"/>
              <a:t> E quando ti abbiamo visto ammalato o in carcere e siamo venuti a visitarti? </a:t>
            </a:r>
          </a:p>
        </p:txBody>
      </p:sp>
    </p:spTree>
    <p:extLst>
      <p:ext uri="{BB962C8B-B14F-4D97-AF65-F5344CB8AC3E}">
        <p14:creationId xmlns:p14="http://schemas.microsoft.com/office/powerpoint/2010/main" val="64146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tol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534" y="144903"/>
            <a:ext cx="304165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888828" y="316550"/>
            <a:ext cx="635449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b="1" dirty="0" smtClean="0">
                <a:solidFill>
                  <a:schemeClr val="hlink"/>
                </a:solidFill>
              </a:rPr>
              <a:t>2019 GIORNATE </a:t>
            </a:r>
            <a:r>
              <a:rPr lang="it-IT" altLang="it-IT" b="1" dirty="0">
                <a:solidFill>
                  <a:schemeClr val="hlink"/>
                </a:solidFill>
              </a:rPr>
              <a:t>DI STUDIO         RESPONSABILI SETTORE ADULTI</a:t>
            </a:r>
            <a:r>
              <a:rPr lang="it-IT" altLang="it-IT" dirty="0"/>
              <a:t> 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7</a:t>
            </a:fld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128589" y="1048167"/>
            <a:ext cx="112252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i="1" dirty="0">
                <a:hlinkClick r:id="rId3"/>
              </a:rPr>
              <a:t>Vangelo secondo </a:t>
            </a:r>
            <a:r>
              <a:rPr lang="it-IT" sz="2400" b="1" i="1" u="sng" dirty="0" smtClean="0">
                <a:hlinkClick r:id="rId3"/>
              </a:rPr>
              <a:t>Matteo, 25,31-46</a:t>
            </a:r>
            <a:r>
              <a:rPr lang="it-IT" sz="2400" b="1" i="1" u="sng" dirty="0" smtClean="0"/>
              <a:t>   </a:t>
            </a:r>
            <a:r>
              <a:rPr lang="it-IT" sz="2400" u="sng" dirty="0" smtClean="0"/>
              <a:t>(segue) </a:t>
            </a:r>
            <a:endParaRPr lang="it-IT" dirty="0" smtClean="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28589" y="1509832"/>
            <a:ext cx="1081650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b="1" dirty="0" smtClean="0"/>
              <a:t>40</a:t>
            </a:r>
            <a:r>
              <a:rPr lang="it-IT" sz="2000" dirty="0"/>
              <a:t> Rispondendo, il re dirà loro: In verità vi dico: ogni volta che avete fatto queste cose a uno solo di questi miei fratelli più piccoli, l'avete fatto a me. </a:t>
            </a:r>
            <a:r>
              <a:rPr lang="it-IT" sz="2000" b="1" dirty="0"/>
              <a:t>41</a:t>
            </a:r>
            <a:r>
              <a:rPr lang="it-IT" sz="2000" dirty="0"/>
              <a:t> Poi dirà a quelli alla sua sinistra: Via, lontano da me, maledetti, nel fuoco eterno, preparato per il diavolo e per i suoi angeli. </a:t>
            </a:r>
            <a:r>
              <a:rPr lang="it-IT" sz="2000" b="1" dirty="0"/>
              <a:t>42</a:t>
            </a:r>
            <a:r>
              <a:rPr lang="it-IT" sz="2000" dirty="0"/>
              <a:t> Perché ho avuto fame e non mi avete dato da mangiare; ho avuto sete e non mi avete dato da bere; </a:t>
            </a:r>
            <a:r>
              <a:rPr lang="it-IT" sz="2000" b="1" dirty="0"/>
              <a:t>43</a:t>
            </a:r>
            <a:r>
              <a:rPr lang="it-IT" sz="2000" dirty="0"/>
              <a:t> ero forestiero e non mi avete ospitato, nudo e non mi avete vestito, malato e in carcere e non mi avete visitato. </a:t>
            </a:r>
            <a:r>
              <a:rPr lang="it-IT" sz="2000" b="1" dirty="0"/>
              <a:t>44</a:t>
            </a:r>
            <a:r>
              <a:rPr lang="it-IT" sz="2000" dirty="0"/>
              <a:t> Anch'essi allora risponderanno: Signore, quando mai ti abbiamo visto affamato o assetato o forestiero o nudo o malato o in carcere e non ti abbiamo assistito? </a:t>
            </a:r>
            <a:r>
              <a:rPr lang="it-IT" sz="2000" b="1" dirty="0"/>
              <a:t>45</a:t>
            </a:r>
            <a:r>
              <a:rPr lang="it-IT" sz="2000" dirty="0"/>
              <a:t> Ma egli risponderà: In verità vi dico: ogni volta che non avete fatto queste cose a uno di questi miei fratelli più piccoli, non l'avete fatto a me. </a:t>
            </a:r>
            <a:r>
              <a:rPr lang="it-IT" sz="2000" b="1" dirty="0"/>
              <a:t>46</a:t>
            </a:r>
            <a:r>
              <a:rPr lang="it-IT" sz="2000" dirty="0"/>
              <a:t> E se ne andranno, questi al supplizio eterno, e i giusti alla vita eterna</a:t>
            </a:r>
            <a:r>
              <a:rPr lang="it-IT" sz="2000" dirty="0" smtClean="0"/>
              <a:t>».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65102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tol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534" y="144903"/>
            <a:ext cx="3041650" cy="657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888828" y="316550"/>
            <a:ext cx="6290376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altLang="it-IT" b="1" dirty="0" smtClean="0">
                <a:solidFill>
                  <a:schemeClr val="hlink"/>
                </a:solidFill>
              </a:rPr>
              <a:t>2019 </a:t>
            </a:r>
            <a:r>
              <a:rPr lang="it-IT" altLang="it-IT" b="1" dirty="0">
                <a:solidFill>
                  <a:schemeClr val="hlink"/>
                </a:solidFill>
              </a:rPr>
              <a:t>GIORNATE DI STUDIO         RESPONSABILI SETTORE ADULTI</a:t>
            </a:r>
            <a:r>
              <a:rPr lang="it-IT" altLang="it-IT" dirty="0"/>
              <a:t>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219200" y="924911"/>
            <a:ext cx="8118438" cy="36933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11534" y="802128"/>
            <a:ext cx="935181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Signore Gesù,  risveglia in noi l’ardore ogni mattino</a:t>
            </a:r>
          </a:p>
          <a:p>
            <a:r>
              <a:rPr lang="it-IT" sz="2000" dirty="0"/>
              <a:t>l</a:t>
            </a:r>
            <a:r>
              <a:rPr lang="it-IT" sz="2000" dirty="0" smtClean="0"/>
              <a:t>’entusiasmo per quell’ideale che un giorno ha scaldato il nostro cuore</a:t>
            </a:r>
          </a:p>
          <a:p>
            <a:r>
              <a:rPr lang="it-IT" sz="2000" dirty="0" smtClean="0"/>
              <a:t>e ha seminato in noi la passione per il tuo Regno.</a:t>
            </a:r>
          </a:p>
          <a:p>
            <a:endParaRPr lang="it-IT" sz="2000" dirty="0" smtClean="0"/>
          </a:p>
          <a:p>
            <a:r>
              <a:rPr lang="it-IT" sz="2000" dirty="0" smtClean="0"/>
              <a:t>Donaci ogni sera, Maestro buono, la serena consapevolezza </a:t>
            </a:r>
          </a:p>
          <a:p>
            <a:r>
              <a:rPr lang="it-IT" sz="2000" dirty="0"/>
              <a:t>c</a:t>
            </a:r>
            <a:r>
              <a:rPr lang="it-IT" sz="2000" dirty="0" smtClean="0"/>
              <a:t>he il tempo trascorso nella fatica quotidiana </a:t>
            </a:r>
          </a:p>
          <a:p>
            <a:r>
              <a:rPr lang="it-IT" sz="2000" dirty="0"/>
              <a:t>e</a:t>
            </a:r>
            <a:r>
              <a:rPr lang="it-IT" sz="2000" dirty="0" smtClean="0"/>
              <a:t> nella lotta per il bene e la giustizia non è stato vano. </a:t>
            </a:r>
          </a:p>
          <a:p>
            <a:endParaRPr lang="it-IT" sz="2000" dirty="0" smtClean="0"/>
          </a:p>
          <a:p>
            <a:r>
              <a:rPr lang="it-IT" sz="2000" dirty="0" smtClean="0"/>
              <a:t>Anche la più umile delle barche, quando solca il mare, lascia la sua scia.</a:t>
            </a:r>
          </a:p>
          <a:p>
            <a:r>
              <a:rPr lang="it-IT" sz="2000" dirty="0" smtClean="0"/>
              <a:t>Sul rigo della storia, anche la semplice virgola, </a:t>
            </a:r>
          </a:p>
          <a:p>
            <a:r>
              <a:rPr lang="it-IT" sz="2000" dirty="0"/>
              <a:t>o</a:t>
            </a:r>
            <a:r>
              <a:rPr lang="it-IT" sz="2000" dirty="0" smtClean="0"/>
              <a:t>gni piccola azione abitata dalla tua nascosta presenza, </a:t>
            </a:r>
          </a:p>
          <a:p>
            <a:r>
              <a:rPr lang="it-IT" sz="2000" dirty="0"/>
              <a:t>n</a:t>
            </a:r>
            <a:r>
              <a:rPr lang="it-IT" sz="2000" dirty="0" smtClean="0"/>
              <a:t>arra nuove storie d’amore</a:t>
            </a:r>
          </a:p>
          <a:p>
            <a:r>
              <a:rPr lang="it-IT" sz="2000" dirty="0" smtClean="0"/>
              <a:t>e dona gioia e conforto agli sconsolati e agli smarriti di cuore.</a:t>
            </a:r>
          </a:p>
          <a:p>
            <a:endParaRPr lang="it-IT" sz="2000" dirty="0" smtClean="0"/>
          </a:p>
          <a:p>
            <a:r>
              <a:rPr lang="it-IT" sz="2000" dirty="0" smtClean="0"/>
              <a:t>La nostra vita, dedicata a te e ai fratelli, </a:t>
            </a:r>
          </a:p>
          <a:p>
            <a:r>
              <a:rPr lang="it-IT" sz="2000" dirty="0" smtClean="0"/>
              <a:t>ogni giorno e mille volte ancora</a:t>
            </a:r>
          </a:p>
          <a:p>
            <a:r>
              <a:rPr lang="it-IT" sz="2000" dirty="0"/>
              <a:t>s</a:t>
            </a:r>
            <a:r>
              <a:rPr lang="it-IT" sz="2000" dirty="0" smtClean="0"/>
              <a:t>ia dono nello Spirito alla Chiesa che ci è madre, </a:t>
            </a:r>
          </a:p>
          <a:p>
            <a:r>
              <a:rPr lang="it-IT" sz="2000" dirty="0"/>
              <a:t>p</a:t>
            </a:r>
            <a:r>
              <a:rPr lang="it-IT" sz="2000" dirty="0" smtClean="0"/>
              <a:t>erché nel mondo si continui a raccontare </a:t>
            </a:r>
          </a:p>
          <a:p>
            <a:r>
              <a:rPr lang="it-IT" sz="2000" dirty="0"/>
              <a:t>q</a:t>
            </a:r>
            <a:r>
              <a:rPr lang="it-IT" sz="2000" dirty="0" smtClean="0"/>
              <a:t>uesta storia d’amore che Tu stesso ci hai insegnato. </a:t>
            </a:r>
          </a:p>
        </p:txBody>
      </p:sp>
      <p:pic>
        <p:nvPicPr>
          <p:cNvPr id="1026" name="Picture 2" descr="isultati immagini per solidarietÃ  pescatori a Lampedu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856" y="3593623"/>
            <a:ext cx="4099162" cy="307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11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863181" y="187495"/>
            <a:ext cx="6584102" cy="317003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it-IT" altLang="it-IT" sz="1400" b="1" dirty="0" smtClean="0">
                <a:solidFill>
                  <a:schemeClr val="hlink"/>
                </a:solidFill>
              </a:rPr>
              <a:t>2019 GIORNATE </a:t>
            </a:r>
            <a:r>
              <a:rPr lang="it-IT" altLang="it-IT" sz="1400" b="1" dirty="0">
                <a:solidFill>
                  <a:schemeClr val="hlink"/>
                </a:solidFill>
              </a:rPr>
              <a:t>DI STUDIO         RESPONSABILI SETTORE ADULTI</a:t>
            </a:r>
            <a:r>
              <a:rPr lang="it-IT" altLang="it-IT" sz="1400" dirty="0"/>
              <a:t> </a:t>
            </a:r>
          </a:p>
        </p:txBody>
      </p:sp>
      <p:pic>
        <p:nvPicPr>
          <p:cNvPr id="22531" name="Titolo 3"/>
          <p:cNvPicPr>
            <a:picLocks noGrp="1" noChangeAspect="1" noChangeArrowheads="1"/>
          </p:cNvPicPr>
          <p:nvPr>
            <p:ph type="ctr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534" y="144902"/>
            <a:ext cx="3048939" cy="658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9" name="WordArt 11"/>
          <p:cNvSpPr>
            <a:spLocks noChangeArrowheads="1" noChangeShapeType="1" noTextEdit="1"/>
          </p:cNvSpPr>
          <p:nvPr/>
        </p:nvSpPr>
        <p:spPr bwMode="auto">
          <a:xfrm>
            <a:off x="3863181" y="523222"/>
            <a:ext cx="5576095" cy="8202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blurRad="63500" dist="46662" dir="2115817" algn="ctr" rotWithShape="0">
                    <a:srgbClr val="9999FF">
                      <a:alpha val="74998"/>
                    </a:srgbClr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it-IT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blurRad="63500" dist="46662" dir="2115817" sx="1000" sy="1000" algn="ctr" rotWithShape="0">
                    <a:srgbClr val="9999FF"/>
                  </a:outerShdw>
                </a:effectLst>
                <a:latin typeface="Arial Black" charset="0"/>
                <a:ea typeface="Arial Black" charset="0"/>
                <a:cs typeface="Arial Black" charset="0"/>
              </a:rPr>
              <a:t>Gli Slogan dell'Anno Associativo   </a:t>
            </a:r>
            <a:endParaRPr lang="it-IT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blurRad="63500" dist="46662" dir="2115817" sx="1000" sy="1000" algn="ctr" rotWithShape="0">
                  <a:srgbClr val="9999FF"/>
                </a:outerShdw>
              </a:effectLst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7" name="Titolo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781" y="175097"/>
            <a:ext cx="3048939" cy="658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53DCB-83A3-2E41-82AE-612AE796E796}" type="slidenum">
              <a:rPr lang="it-IT" smtClean="0"/>
              <a:t>9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5" y="1249572"/>
            <a:ext cx="3451246" cy="493240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847" y="1249572"/>
            <a:ext cx="3853028" cy="550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6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35207</TotalTime>
  <Words>1565</Words>
  <Application>Microsoft Macintosh PowerPoint</Application>
  <PresentationFormat>Widescreen</PresentationFormat>
  <Paragraphs>411</Paragraphs>
  <Slides>40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53" baseType="lpstr">
      <vt:lpstr>Agency FB</vt:lpstr>
      <vt:lpstr>AppleGothic</vt:lpstr>
      <vt:lpstr>Arial Black</vt:lpstr>
      <vt:lpstr>Bell MT</vt:lpstr>
      <vt:lpstr>Calibri</vt:lpstr>
      <vt:lpstr>Calibri (Corpo)</vt:lpstr>
      <vt:lpstr>Calibri Light</vt:lpstr>
      <vt:lpstr>Century Gothic</vt:lpstr>
      <vt:lpstr>Roboto</vt:lpstr>
      <vt:lpstr>Times</vt:lpstr>
      <vt:lpstr>Times New Roman</vt:lpstr>
      <vt:lpstr>Arial</vt:lpstr>
      <vt:lpstr>Tema di Office</vt:lpstr>
      <vt:lpstr>GIORNATE RESPONSABILI </vt:lpstr>
      <vt:lpstr>Programma  della Giornata :   Saluto d’Introduzione ,  Parola di Dio ,   Le linee guida e Orientamenti del settore ,  Le Giornate dell’Ac ,  L’iter assembleare  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 </vt:lpstr>
      <vt:lpstr> 8 Dicembre 2019 GIORNATA DELL’ADESIONE </vt:lpstr>
      <vt:lpstr>Presentazione di PowerPoint</vt:lpstr>
      <vt:lpstr>Presentazione di PowerPoint</vt:lpstr>
      <vt:lpstr>e il …CINEFORUM</vt:lpstr>
      <vt:lpstr>Presentazione di PowerPoint</vt:lpstr>
      <vt:lpstr>Presentazione di PowerPoint</vt:lpstr>
      <vt:lpstr>  2019   GIORNATE DI STUDIO         RESPONSABILI SETTORE ADULTI           PER LE FAMIGLIE   </vt:lpstr>
      <vt:lpstr>                                          2019   GIORNATE DI STUDIO         RESPONSABILI SETTORE ADULTI   </vt:lpstr>
      <vt:lpstr> </vt:lpstr>
      <vt:lpstr>Presentazione di PowerPoint</vt:lpstr>
      <vt:lpstr>Presentazione di PowerPoint</vt:lpstr>
      <vt:lpstr>                                                             2019 GIORNATE DI STUDIO         RESPONSABILI SETTORE ADULTI  </vt:lpstr>
      <vt:lpstr>Presentazione di PowerPoint</vt:lpstr>
      <vt:lpstr>        OGNI SITUAZIONE E’UN’OCCASIONE</vt:lpstr>
      <vt:lpstr>                        2019     GIORNATE  DI STUDIO         RESPONSABILI SETTORE ADULTI   “HO UN POPOLO NUMEROSO IN QUESTA CITTÀ”  Verso lA  XVII Assemblea diocesana  23 Febbraio 2020</vt:lpstr>
      <vt:lpstr>Valorizziamo …..IL CONSIGLIO DELLE     ASSOCIAZIONI TERRITORIALI DI BASE (ATB)</vt:lpstr>
      <vt:lpstr>Presentazione di PowerPoint</vt:lpstr>
      <vt:lpstr>Presentazione di PowerPoint</vt:lpstr>
      <vt:lpstr>Presentazione di PowerPoint</vt:lpstr>
      <vt:lpstr>BENEFIT ADESIONI ANNO 2019 – 2020 Utilizzabili direttamente con la presentazione della tessera in corso di validità</vt:lpstr>
      <vt:lpstr>Presentazione di PowerPoint</vt:lpstr>
      <vt:lpstr>Presentazione di PowerPoint</vt:lpstr>
      <vt:lpstr>                                                                  2019 GIORNATE DI STUDIO         RESPONSABILI SETTORE ADULTI   LE GIORNATE TEOLOGICHE</vt:lpstr>
      <vt:lpstr>                                               201GIORNATE DI STUDIO         RESPONSABILI SETTORE ADULTI 9</vt:lpstr>
      <vt:lpstr>Presentazione di PowerPoint</vt:lpstr>
      <vt:lpstr>                              2019 GIORNATE DI STUDIO         RESPONSABILI SETTORE ADULTI    Anche con 50 anni l'ACR rimane sempre giovane!</vt:lpstr>
      <vt:lpstr> 2019                      2019 GIORNATE DI STUDIO         RESPONSABILI SETTORE ADULTI   GIOVANI  </vt:lpstr>
      <vt:lpstr>Presentazione di PowerPoint</vt:lpstr>
      <vt:lpstr>Questions ? 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Utente di Microsoft Office</cp:lastModifiedBy>
  <cp:revision>385</cp:revision>
  <cp:lastPrinted>2018-09-14T14:30:37Z</cp:lastPrinted>
  <dcterms:created xsi:type="dcterms:W3CDTF">2016-08-10T17:28:15Z</dcterms:created>
  <dcterms:modified xsi:type="dcterms:W3CDTF">2019-09-07T11:16:29Z</dcterms:modified>
</cp:coreProperties>
</file>